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</p:sldMasterIdLst>
  <p:notesMasterIdLst>
    <p:notesMasterId r:id="rId19"/>
  </p:notesMasterIdLst>
  <p:sldIdLst>
    <p:sldId id="271" r:id="rId2"/>
    <p:sldId id="257" r:id="rId3"/>
    <p:sldId id="279" r:id="rId4"/>
    <p:sldId id="280" r:id="rId5"/>
    <p:sldId id="281" r:id="rId6"/>
    <p:sldId id="258" r:id="rId7"/>
    <p:sldId id="282" r:id="rId8"/>
    <p:sldId id="259" r:id="rId9"/>
    <p:sldId id="272" r:id="rId10"/>
    <p:sldId id="277" r:id="rId11"/>
    <p:sldId id="278" r:id="rId12"/>
    <p:sldId id="260" r:id="rId13"/>
    <p:sldId id="268" r:id="rId14"/>
    <p:sldId id="269" r:id="rId15"/>
    <p:sldId id="275" r:id="rId16"/>
    <p:sldId id="264" r:id="rId17"/>
    <p:sldId id="274" r:id="rId18"/>
  </p:sldIdLst>
  <p:sldSz cx="9906000" cy="6858000" type="A4"/>
  <p:notesSz cx="7099300" cy="10234613"/>
  <p:defaultTextStyle>
    <a:defPPr>
      <a:defRPr lang="en-GB"/>
    </a:defPPr>
    <a:lvl1pPr algn="l" defTabSz="457200" rtl="0" fontAlgn="base">
      <a:spcBef>
        <a:spcPct val="0"/>
      </a:spcBef>
      <a:spcAft>
        <a:spcPct val="0"/>
      </a:spcAft>
      <a:buClr>
        <a:srgbClr val="000000"/>
      </a:buClr>
      <a:buSzPct val="100000"/>
      <a:buFont typeface="Times New Roman" pitchFamily="18" charset="0"/>
      <a:defRPr kern="1200">
        <a:solidFill>
          <a:schemeClr val="bg1"/>
        </a:solidFill>
        <a:latin typeface="Arial" pitchFamily="34" charset="0"/>
        <a:ea typeface="+mn-ea"/>
        <a:cs typeface="DejaVu Sans" pitchFamily="34" charset="0"/>
      </a:defRPr>
    </a:lvl1pPr>
    <a:lvl2pPr marL="742950" indent="-285750" algn="l" defTabSz="457200" rtl="0" fontAlgn="base">
      <a:spcBef>
        <a:spcPct val="0"/>
      </a:spcBef>
      <a:spcAft>
        <a:spcPct val="0"/>
      </a:spcAft>
      <a:buClr>
        <a:srgbClr val="000000"/>
      </a:buClr>
      <a:buSzPct val="100000"/>
      <a:buFont typeface="Times New Roman" pitchFamily="18" charset="0"/>
      <a:defRPr kern="1200">
        <a:solidFill>
          <a:schemeClr val="bg1"/>
        </a:solidFill>
        <a:latin typeface="Arial" pitchFamily="34" charset="0"/>
        <a:ea typeface="+mn-ea"/>
        <a:cs typeface="DejaVu Sans" pitchFamily="34" charset="0"/>
      </a:defRPr>
    </a:lvl2pPr>
    <a:lvl3pPr marL="1143000" indent="-228600" algn="l" defTabSz="457200" rtl="0" fontAlgn="base">
      <a:spcBef>
        <a:spcPct val="0"/>
      </a:spcBef>
      <a:spcAft>
        <a:spcPct val="0"/>
      </a:spcAft>
      <a:buClr>
        <a:srgbClr val="000000"/>
      </a:buClr>
      <a:buSzPct val="100000"/>
      <a:buFont typeface="Times New Roman" pitchFamily="18" charset="0"/>
      <a:defRPr kern="1200">
        <a:solidFill>
          <a:schemeClr val="bg1"/>
        </a:solidFill>
        <a:latin typeface="Arial" pitchFamily="34" charset="0"/>
        <a:ea typeface="+mn-ea"/>
        <a:cs typeface="DejaVu Sans" pitchFamily="34" charset="0"/>
      </a:defRPr>
    </a:lvl3pPr>
    <a:lvl4pPr marL="1600200" indent="-228600" algn="l" defTabSz="457200" rtl="0" fontAlgn="base">
      <a:spcBef>
        <a:spcPct val="0"/>
      </a:spcBef>
      <a:spcAft>
        <a:spcPct val="0"/>
      </a:spcAft>
      <a:buClr>
        <a:srgbClr val="000000"/>
      </a:buClr>
      <a:buSzPct val="100000"/>
      <a:buFont typeface="Times New Roman" pitchFamily="18" charset="0"/>
      <a:defRPr kern="1200">
        <a:solidFill>
          <a:schemeClr val="bg1"/>
        </a:solidFill>
        <a:latin typeface="Arial" pitchFamily="34" charset="0"/>
        <a:ea typeface="+mn-ea"/>
        <a:cs typeface="DejaVu Sans" pitchFamily="34" charset="0"/>
      </a:defRPr>
    </a:lvl4pPr>
    <a:lvl5pPr marL="2057400" indent="-228600" algn="l" defTabSz="457200" rtl="0" fontAlgn="base">
      <a:spcBef>
        <a:spcPct val="0"/>
      </a:spcBef>
      <a:spcAft>
        <a:spcPct val="0"/>
      </a:spcAft>
      <a:buClr>
        <a:srgbClr val="000000"/>
      </a:buClr>
      <a:buSzPct val="100000"/>
      <a:buFont typeface="Times New Roman" pitchFamily="18" charset="0"/>
      <a:defRPr kern="1200">
        <a:solidFill>
          <a:schemeClr val="bg1"/>
        </a:solidFill>
        <a:latin typeface="Arial" pitchFamily="34" charset="0"/>
        <a:ea typeface="+mn-ea"/>
        <a:cs typeface="DejaVu Sans" pitchFamily="34" charset="0"/>
      </a:defRPr>
    </a:lvl5pPr>
    <a:lvl6pPr marL="2286000" algn="l" defTabSz="914400" rtl="0" eaLnBrk="1" latinLnBrk="0" hangingPunct="1">
      <a:defRPr kern="1200">
        <a:solidFill>
          <a:schemeClr val="bg1"/>
        </a:solidFill>
        <a:latin typeface="Arial" pitchFamily="34" charset="0"/>
        <a:ea typeface="+mn-ea"/>
        <a:cs typeface="DejaVu Sans" pitchFamily="34" charset="0"/>
      </a:defRPr>
    </a:lvl6pPr>
    <a:lvl7pPr marL="2743200" algn="l" defTabSz="914400" rtl="0" eaLnBrk="1" latinLnBrk="0" hangingPunct="1">
      <a:defRPr kern="1200">
        <a:solidFill>
          <a:schemeClr val="bg1"/>
        </a:solidFill>
        <a:latin typeface="Arial" pitchFamily="34" charset="0"/>
        <a:ea typeface="+mn-ea"/>
        <a:cs typeface="DejaVu Sans" pitchFamily="34" charset="0"/>
      </a:defRPr>
    </a:lvl7pPr>
    <a:lvl8pPr marL="3200400" algn="l" defTabSz="914400" rtl="0" eaLnBrk="1" latinLnBrk="0" hangingPunct="1">
      <a:defRPr kern="1200">
        <a:solidFill>
          <a:schemeClr val="bg1"/>
        </a:solidFill>
        <a:latin typeface="Arial" pitchFamily="34" charset="0"/>
        <a:ea typeface="+mn-ea"/>
        <a:cs typeface="DejaVu Sans" pitchFamily="34" charset="0"/>
      </a:defRPr>
    </a:lvl8pPr>
    <a:lvl9pPr marL="3657600" algn="l" defTabSz="914400" rtl="0" eaLnBrk="1" latinLnBrk="0" hangingPunct="1">
      <a:defRPr kern="1200">
        <a:solidFill>
          <a:schemeClr val="bg1"/>
        </a:solidFill>
        <a:latin typeface="Arial" pitchFamily="34" charset="0"/>
        <a:ea typeface="+mn-ea"/>
        <a:cs typeface="DejaVu Sans" pitchFamily="34" charset="0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966">
          <p15:clr>
            <a:srgbClr val="A4A3A4"/>
          </p15:clr>
        </p15:guide>
        <p15:guide id="2" pos="225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3489"/>
    <a:srgbClr val="FF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28" autoAdjust="0"/>
    <p:restoredTop sz="94660"/>
  </p:normalViewPr>
  <p:slideViewPr>
    <p:cSldViewPr>
      <p:cViewPr varScale="1">
        <p:scale>
          <a:sx n="70" d="100"/>
          <a:sy n="70" d="100"/>
        </p:scale>
        <p:origin x="18" y="-48"/>
      </p:cViewPr>
      <p:guideLst>
        <p:guide orient="horz" pos="2160"/>
        <p:guide pos="3120"/>
      </p:guideLst>
    </p:cSldViewPr>
  </p:slideViewPr>
  <p:outlineViewPr>
    <p:cViewPr varScale="1">
      <p:scale>
        <a:sx n="170" d="200"/>
        <a:sy n="170" d="200"/>
      </p:scale>
      <p:origin x="-780" y="-84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2966"/>
        <p:guide pos="225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23.wmf"/><Relationship Id="rId2" Type="http://schemas.openxmlformats.org/officeDocument/2006/relationships/image" Target="../media/image22.wmf"/><Relationship Id="rId1" Type="http://schemas.openxmlformats.org/officeDocument/2006/relationships/image" Target="../media/image21.emf"/><Relationship Id="rId4" Type="http://schemas.openxmlformats.org/officeDocument/2006/relationships/image" Target="../media/image24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AutoShape 1"/>
          <p:cNvSpPr>
            <a:spLocks noChangeArrowheads="1"/>
          </p:cNvSpPr>
          <p:nvPr/>
        </p:nvSpPr>
        <p:spPr bwMode="auto">
          <a:xfrm>
            <a:off x="0" y="0"/>
            <a:ext cx="7099300" cy="10234613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wrap="none" lIns="94659" tIns="47329" rIns="94659" bIns="47329" anchor="ctr"/>
          <a:lstStyle/>
          <a:p>
            <a:endParaRPr lang="en-US" altLang="ca-ES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3076575" cy="50958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3168" tIns="48447" rIns="93168" bIns="48447" numCol="1" anchor="t" anchorCtr="0" compatLnSpc="1">
            <a:prstTxWarp prst="textNoShape">
              <a:avLst/>
            </a:prstTxWarp>
          </a:bodyPr>
          <a:lstStyle>
            <a:lvl1pPr>
              <a:buClrTx/>
              <a:buFontTx/>
              <a:buNone/>
              <a:tabLst>
                <a:tab pos="0" algn="l"/>
                <a:tab pos="946587" algn="l"/>
                <a:tab pos="1893174" algn="l"/>
                <a:tab pos="2839761" algn="l"/>
                <a:tab pos="3786348" algn="l"/>
                <a:tab pos="4732934" algn="l"/>
                <a:tab pos="5679521" algn="l"/>
                <a:tab pos="6626108" algn="l"/>
                <a:tab pos="7572695" algn="l"/>
                <a:tab pos="8519282" algn="l"/>
                <a:tab pos="9465869" algn="l"/>
                <a:tab pos="10412456" algn="l"/>
              </a:tabLst>
              <a:defRPr sz="1200"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4021138" y="0"/>
            <a:ext cx="3076575" cy="50958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3168" tIns="48447" rIns="93168" bIns="48447" numCol="1" anchor="t" anchorCtr="0" compatLnSpc="1">
            <a:prstTxWarp prst="textNoShape">
              <a:avLst/>
            </a:prstTxWarp>
          </a:bodyPr>
          <a:lstStyle>
            <a:lvl1pPr algn="r">
              <a:buClrTx/>
              <a:buFontTx/>
              <a:buNone/>
              <a:tabLst>
                <a:tab pos="0" algn="l"/>
                <a:tab pos="946587" algn="l"/>
                <a:tab pos="1893174" algn="l"/>
                <a:tab pos="2839761" algn="l"/>
                <a:tab pos="3786348" algn="l"/>
                <a:tab pos="4732934" algn="l"/>
                <a:tab pos="5679521" algn="l"/>
                <a:tab pos="6626108" algn="l"/>
                <a:tab pos="7572695" algn="l"/>
                <a:tab pos="8519282" algn="l"/>
                <a:tab pos="9465869" algn="l"/>
                <a:tab pos="10412456" algn="l"/>
              </a:tabLst>
              <a:defRPr sz="1200"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16389" name="Rectangle 4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779463" y="768350"/>
            <a:ext cx="5541962" cy="3836988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sp>
      <p:sp>
        <p:nvSpPr>
          <p:cNvPr id="3077" name="Rectangle 5"/>
          <p:cNvSpPr>
            <a:spLocks noGrp="1" noChangeArrowheads="1"/>
          </p:cNvSpPr>
          <p:nvPr>
            <p:ph type="body"/>
          </p:nvPr>
        </p:nvSpPr>
        <p:spPr bwMode="auto">
          <a:xfrm>
            <a:off x="711200" y="4860925"/>
            <a:ext cx="5676900" cy="46037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s-ES" noProof="0" smtClean="0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/>
          </p:nvPr>
        </p:nvSpPr>
        <p:spPr bwMode="auto">
          <a:xfrm>
            <a:off x="0" y="9721850"/>
            <a:ext cx="3076575" cy="50958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3168" tIns="48447" rIns="93168" bIns="48447" numCol="1" anchor="b" anchorCtr="0" compatLnSpc="1">
            <a:prstTxWarp prst="textNoShape">
              <a:avLst/>
            </a:prstTxWarp>
          </a:bodyPr>
          <a:lstStyle>
            <a:lvl1pPr>
              <a:buClrTx/>
              <a:buFontTx/>
              <a:buNone/>
              <a:tabLst>
                <a:tab pos="0" algn="l"/>
                <a:tab pos="946587" algn="l"/>
                <a:tab pos="1893174" algn="l"/>
                <a:tab pos="2839761" algn="l"/>
                <a:tab pos="3786348" algn="l"/>
                <a:tab pos="4732934" algn="l"/>
                <a:tab pos="5679521" algn="l"/>
                <a:tab pos="6626108" algn="l"/>
                <a:tab pos="7572695" algn="l"/>
                <a:tab pos="8519282" algn="l"/>
                <a:tab pos="9465869" algn="l"/>
                <a:tab pos="10412456" algn="l"/>
              </a:tabLst>
              <a:defRPr sz="1200"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/>
          </p:nvPr>
        </p:nvSpPr>
        <p:spPr bwMode="auto">
          <a:xfrm>
            <a:off x="4021138" y="9721850"/>
            <a:ext cx="3076575" cy="50958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3168" tIns="48447" rIns="93168" bIns="48447" numCol="1" anchor="b" anchorCtr="0" compatLnSpc="1">
            <a:prstTxWarp prst="textNoShape">
              <a:avLst/>
            </a:prstTxWarp>
          </a:bodyPr>
          <a:lstStyle>
            <a:lvl1pPr algn="r">
              <a:buClrTx/>
              <a:buFontTx/>
              <a:buNone/>
              <a:tabLst>
                <a:tab pos="0" algn="l"/>
                <a:tab pos="946587" algn="l"/>
                <a:tab pos="1893174" algn="l"/>
                <a:tab pos="2839761" algn="l"/>
                <a:tab pos="3786348" algn="l"/>
                <a:tab pos="4732934" algn="l"/>
                <a:tab pos="5679521" algn="l"/>
                <a:tab pos="6626108" algn="l"/>
                <a:tab pos="7572695" algn="l"/>
                <a:tab pos="8519282" algn="l"/>
                <a:tab pos="9465869" algn="l"/>
                <a:tab pos="10412456" algn="l"/>
              </a:tabLst>
              <a:defRPr sz="1200"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1pPr>
          </a:lstStyle>
          <a:p>
            <a:pPr>
              <a:defRPr/>
            </a:pPr>
            <a:fld id="{8C8C7ADE-91D3-42FD-8FBF-DA04951B0011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733618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1pPr>
    <a:lvl2pPr marL="742950" indent="-28575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2pPr>
    <a:lvl3pPr marL="11430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3pPr>
    <a:lvl4pPr marL="16002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4pPr>
    <a:lvl5pPr marL="20574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6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pPr>
              <a:tabLst>
                <a:tab pos="0" algn="l"/>
                <a:tab pos="946150" algn="l"/>
                <a:tab pos="1892300" algn="l"/>
                <a:tab pos="2838450" algn="l"/>
                <a:tab pos="3786188" algn="l"/>
                <a:tab pos="4732338" algn="l"/>
                <a:tab pos="5678488" algn="l"/>
                <a:tab pos="6624638" algn="l"/>
                <a:tab pos="7572375" algn="l"/>
                <a:tab pos="8518525" algn="l"/>
                <a:tab pos="9464675" algn="l"/>
                <a:tab pos="10412413" algn="l"/>
              </a:tabLst>
            </a:pPr>
            <a:fld id="{92F8DDED-755F-42B4-8C93-FC24C3F1F524}" type="slidenum">
              <a:rPr lang="en-US" altLang="ca-ES" smtClean="0">
                <a:latin typeface="Arial" pitchFamily="34" charset="0"/>
                <a:cs typeface="DejaVu Sans" pitchFamily="34" charset="0"/>
              </a:rPr>
              <a:pPr>
                <a:tabLst>
                  <a:tab pos="0" algn="l"/>
                  <a:tab pos="946150" algn="l"/>
                  <a:tab pos="1892300" algn="l"/>
                  <a:tab pos="2838450" algn="l"/>
                  <a:tab pos="3786188" algn="l"/>
                  <a:tab pos="4732338" algn="l"/>
                  <a:tab pos="5678488" algn="l"/>
                  <a:tab pos="6624638" algn="l"/>
                  <a:tab pos="7572375" algn="l"/>
                  <a:tab pos="8518525" algn="l"/>
                  <a:tab pos="9464675" algn="l"/>
                  <a:tab pos="10412413" algn="l"/>
                </a:tabLst>
              </a:pPr>
              <a:t>1</a:t>
            </a:fld>
            <a:endParaRPr lang="en-US" altLang="ca-ES" smtClean="0">
              <a:latin typeface="Arial" pitchFamily="34" charset="0"/>
              <a:cs typeface="DejaVu Sans" pitchFamily="34" charset="0"/>
            </a:endParaRPr>
          </a:p>
        </p:txBody>
      </p:sp>
      <p:sp>
        <p:nvSpPr>
          <p:cNvPr id="17411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79463" y="777875"/>
            <a:ext cx="5540375" cy="3836988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1741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1200" y="4859338"/>
            <a:ext cx="5678488" cy="4606925"/>
          </a:xfrm>
          <a:noFill/>
          <a:ln/>
        </p:spPr>
        <p:txBody>
          <a:bodyPr wrap="none" anchor="ctr"/>
          <a:lstStyle/>
          <a:p>
            <a:endParaRPr lang="ca-ES" altLang="ca-ES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5689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pPr>
              <a:tabLst>
                <a:tab pos="0" algn="l"/>
                <a:tab pos="946150" algn="l"/>
                <a:tab pos="1892300" algn="l"/>
                <a:tab pos="2838450" algn="l"/>
                <a:tab pos="3786188" algn="l"/>
                <a:tab pos="4732338" algn="l"/>
                <a:tab pos="5678488" algn="l"/>
                <a:tab pos="6624638" algn="l"/>
                <a:tab pos="7572375" algn="l"/>
                <a:tab pos="8518525" algn="l"/>
                <a:tab pos="9464675" algn="l"/>
                <a:tab pos="10412413" algn="l"/>
              </a:tabLst>
            </a:pPr>
            <a:fld id="{3A8A3B16-99AB-4019-B8CD-839AC7E04BFE}" type="slidenum">
              <a:rPr lang="es-ES" altLang="ca-ES" smtClean="0">
                <a:latin typeface="Arial" pitchFamily="34" charset="0"/>
                <a:cs typeface="DejaVu Sans" pitchFamily="34" charset="0"/>
              </a:rPr>
              <a:pPr>
                <a:tabLst>
                  <a:tab pos="0" algn="l"/>
                  <a:tab pos="946150" algn="l"/>
                  <a:tab pos="1892300" algn="l"/>
                  <a:tab pos="2838450" algn="l"/>
                  <a:tab pos="3786188" algn="l"/>
                  <a:tab pos="4732338" algn="l"/>
                  <a:tab pos="5678488" algn="l"/>
                  <a:tab pos="6624638" algn="l"/>
                  <a:tab pos="7572375" algn="l"/>
                  <a:tab pos="8518525" algn="l"/>
                  <a:tab pos="9464675" algn="l"/>
                  <a:tab pos="10412413" algn="l"/>
                </a:tabLst>
              </a:pPr>
              <a:t>17</a:t>
            </a:fld>
            <a:endParaRPr lang="es-ES" altLang="ca-ES" smtClean="0">
              <a:latin typeface="Arial" pitchFamily="34" charset="0"/>
              <a:cs typeface="DejaVu Sans" pitchFamily="34" charset="0"/>
            </a:endParaRPr>
          </a:p>
        </p:txBody>
      </p:sp>
      <p:sp>
        <p:nvSpPr>
          <p:cNvPr id="26627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79463" y="768350"/>
            <a:ext cx="5543550" cy="3838575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2662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1200" y="4860925"/>
            <a:ext cx="5678488" cy="4605338"/>
          </a:xfrm>
          <a:noFill/>
          <a:ln/>
        </p:spPr>
        <p:txBody>
          <a:bodyPr wrap="none" anchor="ctr"/>
          <a:lstStyle/>
          <a:p>
            <a:endParaRPr lang="es-ES" altLang="ca-ES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10890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pPr>
              <a:tabLst>
                <a:tab pos="0" algn="l"/>
                <a:tab pos="946150" algn="l"/>
                <a:tab pos="1892300" algn="l"/>
                <a:tab pos="2838450" algn="l"/>
                <a:tab pos="3786188" algn="l"/>
                <a:tab pos="4732338" algn="l"/>
                <a:tab pos="5678488" algn="l"/>
                <a:tab pos="6624638" algn="l"/>
                <a:tab pos="7572375" algn="l"/>
                <a:tab pos="8518525" algn="l"/>
                <a:tab pos="9464675" algn="l"/>
                <a:tab pos="10412413" algn="l"/>
              </a:tabLst>
            </a:pPr>
            <a:fld id="{572ECE7B-2A32-4D1C-B521-E5B49A02A159}" type="slidenum">
              <a:rPr lang="es-ES" altLang="ca-ES" smtClean="0">
                <a:latin typeface="Arial" pitchFamily="34" charset="0"/>
                <a:cs typeface="DejaVu Sans" pitchFamily="34" charset="0"/>
              </a:rPr>
              <a:pPr>
                <a:tabLst>
                  <a:tab pos="0" algn="l"/>
                  <a:tab pos="946150" algn="l"/>
                  <a:tab pos="1892300" algn="l"/>
                  <a:tab pos="2838450" algn="l"/>
                  <a:tab pos="3786188" algn="l"/>
                  <a:tab pos="4732338" algn="l"/>
                  <a:tab pos="5678488" algn="l"/>
                  <a:tab pos="6624638" algn="l"/>
                  <a:tab pos="7572375" algn="l"/>
                  <a:tab pos="8518525" algn="l"/>
                  <a:tab pos="9464675" algn="l"/>
                  <a:tab pos="10412413" algn="l"/>
                </a:tabLst>
              </a:pPr>
              <a:t>2</a:t>
            </a:fld>
            <a:endParaRPr lang="es-ES" altLang="ca-ES" smtClean="0">
              <a:latin typeface="Arial" pitchFamily="34" charset="0"/>
              <a:cs typeface="DejaVu Sans" pitchFamily="34" charset="0"/>
            </a:endParaRPr>
          </a:p>
        </p:txBody>
      </p:sp>
      <p:sp>
        <p:nvSpPr>
          <p:cNvPr id="18435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79463" y="768350"/>
            <a:ext cx="5543550" cy="3838575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1843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1200" y="4860925"/>
            <a:ext cx="5678488" cy="4605338"/>
          </a:xfrm>
          <a:noFill/>
          <a:ln/>
        </p:spPr>
        <p:txBody>
          <a:bodyPr wrap="none" anchor="ctr"/>
          <a:lstStyle/>
          <a:p>
            <a:endParaRPr lang="es-ES" altLang="ca-ES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84965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sz="1200" b="0" i="0" u="none" strike="noStrike" kern="1200" dirty="0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Provide </a:t>
            </a:r>
            <a:r>
              <a:rPr lang="en-US" sz="1200" b="1" i="0" u="none" strike="noStrike" kern="1200" dirty="0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statistical, methodological and </a:t>
            </a:r>
            <a:r>
              <a:rPr lang="en-US" sz="1200" b="1" i="0" u="none" strike="noStrike" kern="1200" dirty="0" err="1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bioinformatic</a:t>
            </a:r>
            <a:r>
              <a:rPr lang="en-US" sz="1200" b="1" i="0" u="none" strike="noStrike" kern="1200" dirty="0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 support</a:t>
            </a:r>
            <a:r>
              <a:rPr lang="en-US" sz="1200" b="0" i="0" u="none" strike="noStrike" kern="1200" dirty="0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 for biomedical and clinical research, mainly in the VH but also to other scientists.</a:t>
            </a:r>
          </a:p>
          <a:p>
            <a:pPr rtl="0"/>
            <a:r>
              <a:rPr lang="en-US" sz="1200" b="0" i="0" u="none" strike="noStrike" kern="1200" baseline="0" dirty="0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Contribute to </a:t>
            </a:r>
            <a:r>
              <a:rPr lang="en-US" sz="1200" b="1" i="0" u="none" strike="noStrike" kern="1200" baseline="0" dirty="0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training in statistics and bioinformatics</a:t>
            </a:r>
            <a:r>
              <a:rPr lang="en-US" sz="1200" b="0" i="0" u="none" strike="noStrike" kern="1200" baseline="0" dirty="0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 for clinical and biomedical researchers by teaching a variety of courses ranging from one-day to teaching in the VHIR’s </a:t>
            </a:r>
            <a:r>
              <a:rPr lang="en-US" sz="1200" b="0" i="0" u="none" strike="noStrike" kern="1200" baseline="0" dirty="0" err="1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Msc</a:t>
            </a:r>
            <a:r>
              <a:rPr lang="en-US" sz="1200" b="0" i="0" u="none" strike="noStrike" kern="1200" baseline="0" dirty="0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.</a:t>
            </a:r>
          </a:p>
          <a:p>
            <a:pPr rtl="0"/>
            <a:r>
              <a:rPr lang="en-US" sz="1200" b="0" i="0" u="none" strike="noStrike" kern="1200" baseline="0" dirty="0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Promote and be actively involved in </a:t>
            </a:r>
            <a:r>
              <a:rPr lang="en-US" sz="1200" b="1" i="0" u="none" strike="noStrike" kern="1200" baseline="0" dirty="0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innovation and development in statistics and bioinformatics</a:t>
            </a:r>
            <a:r>
              <a:rPr lang="en-US" sz="1200" b="0" i="0" u="none" strike="noStrike" kern="1200" baseline="0" dirty="0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, specially in anything that may revert in improvement of the unit’s mission development. </a:t>
            </a:r>
          </a:p>
          <a:p>
            <a:endParaRPr lang="ca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8C8C7ADE-91D3-42FD-8FBF-DA04951B0011}" type="slidenum">
              <a:rPr lang="es-ES" smtClean="0"/>
              <a:pPr>
                <a:defRPr/>
              </a:pPr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644124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pPr>
              <a:tabLst>
                <a:tab pos="0" algn="l"/>
                <a:tab pos="946150" algn="l"/>
                <a:tab pos="1892300" algn="l"/>
                <a:tab pos="2838450" algn="l"/>
                <a:tab pos="3786188" algn="l"/>
                <a:tab pos="4732338" algn="l"/>
                <a:tab pos="5678488" algn="l"/>
                <a:tab pos="6624638" algn="l"/>
                <a:tab pos="7572375" algn="l"/>
                <a:tab pos="8518525" algn="l"/>
                <a:tab pos="9464675" algn="l"/>
                <a:tab pos="10412413" algn="l"/>
              </a:tabLst>
            </a:pPr>
            <a:fld id="{F5BCE232-F604-47D9-BED6-863403A9CE69}" type="slidenum">
              <a:rPr lang="es-ES" altLang="ca-ES" smtClean="0">
                <a:latin typeface="Arial" pitchFamily="34" charset="0"/>
                <a:cs typeface="DejaVu Sans" pitchFamily="34" charset="0"/>
              </a:rPr>
              <a:pPr>
                <a:tabLst>
                  <a:tab pos="0" algn="l"/>
                  <a:tab pos="946150" algn="l"/>
                  <a:tab pos="1892300" algn="l"/>
                  <a:tab pos="2838450" algn="l"/>
                  <a:tab pos="3786188" algn="l"/>
                  <a:tab pos="4732338" algn="l"/>
                  <a:tab pos="5678488" algn="l"/>
                  <a:tab pos="6624638" algn="l"/>
                  <a:tab pos="7572375" algn="l"/>
                  <a:tab pos="8518525" algn="l"/>
                  <a:tab pos="9464675" algn="l"/>
                  <a:tab pos="10412413" algn="l"/>
                </a:tabLst>
              </a:pPr>
              <a:t>6</a:t>
            </a:fld>
            <a:endParaRPr lang="es-ES" altLang="ca-ES" smtClean="0">
              <a:latin typeface="Arial" pitchFamily="34" charset="0"/>
              <a:cs typeface="DejaVu Sans" pitchFamily="34" charset="0"/>
            </a:endParaRPr>
          </a:p>
        </p:txBody>
      </p:sp>
      <p:sp>
        <p:nvSpPr>
          <p:cNvPr id="19459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79463" y="768350"/>
            <a:ext cx="5543550" cy="3838575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1946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1200" y="4860925"/>
            <a:ext cx="5678488" cy="4605338"/>
          </a:xfrm>
          <a:noFill/>
          <a:ln/>
        </p:spPr>
        <p:txBody>
          <a:bodyPr wrap="none" anchor="ctr"/>
          <a:lstStyle/>
          <a:p>
            <a:endParaRPr lang="es-ES" altLang="ca-ES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39995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pPr>
              <a:tabLst>
                <a:tab pos="0" algn="l"/>
                <a:tab pos="946150" algn="l"/>
                <a:tab pos="1892300" algn="l"/>
                <a:tab pos="2838450" algn="l"/>
                <a:tab pos="3786188" algn="l"/>
                <a:tab pos="4732338" algn="l"/>
                <a:tab pos="5678488" algn="l"/>
                <a:tab pos="6624638" algn="l"/>
                <a:tab pos="7572375" algn="l"/>
                <a:tab pos="8518525" algn="l"/>
                <a:tab pos="9464675" algn="l"/>
                <a:tab pos="10412413" algn="l"/>
              </a:tabLst>
            </a:pPr>
            <a:fld id="{6B4B0CA7-2926-46DD-B95B-673889E1658F}" type="slidenum">
              <a:rPr lang="es-ES" altLang="ca-ES" smtClean="0">
                <a:latin typeface="Arial" pitchFamily="34" charset="0"/>
                <a:cs typeface="DejaVu Sans" pitchFamily="34" charset="0"/>
              </a:rPr>
              <a:pPr>
                <a:tabLst>
                  <a:tab pos="0" algn="l"/>
                  <a:tab pos="946150" algn="l"/>
                  <a:tab pos="1892300" algn="l"/>
                  <a:tab pos="2838450" algn="l"/>
                  <a:tab pos="3786188" algn="l"/>
                  <a:tab pos="4732338" algn="l"/>
                  <a:tab pos="5678488" algn="l"/>
                  <a:tab pos="6624638" algn="l"/>
                  <a:tab pos="7572375" algn="l"/>
                  <a:tab pos="8518525" algn="l"/>
                  <a:tab pos="9464675" algn="l"/>
                  <a:tab pos="10412413" algn="l"/>
                </a:tabLst>
              </a:pPr>
              <a:t>8</a:t>
            </a:fld>
            <a:endParaRPr lang="es-ES" altLang="ca-ES" smtClean="0">
              <a:latin typeface="Arial" pitchFamily="34" charset="0"/>
              <a:cs typeface="DejaVu Sans" pitchFamily="34" charset="0"/>
            </a:endParaRPr>
          </a:p>
        </p:txBody>
      </p:sp>
      <p:sp>
        <p:nvSpPr>
          <p:cNvPr id="20483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79463" y="768350"/>
            <a:ext cx="5543550" cy="3838575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2048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1200" y="4860925"/>
            <a:ext cx="5678488" cy="4605338"/>
          </a:xfrm>
          <a:noFill/>
          <a:ln/>
        </p:spPr>
        <p:txBody>
          <a:bodyPr wrap="none" anchor="ctr"/>
          <a:lstStyle/>
          <a:p>
            <a:endParaRPr lang="es-ES" altLang="ca-ES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12735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pPr>
              <a:tabLst>
                <a:tab pos="0" algn="l"/>
                <a:tab pos="946150" algn="l"/>
                <a:tab pos="1892300" algn="l"/>
                <a:tab pos="2838450" algn="l"/>
                <a:tab pos="3786188" algn="l"/>
                <a:tab pos="4732338" algn="l"/>
                <a:tab pos="5678488" algn="l"/>
                <a:tab pos="6624638" algn="l"/>
                <a:tab pos="7572375" algn="l"/>
                <a:tab pos="8518525" algn="l"/>
                <a:tab pos="9464675" algn="l"/>
                <a:tab pos="10412413" algn="l"/>
              </a:tabLst>
            </a:pPr>
            <a:fld id="{50AF49BF-8FA1-4DEB-BA8E-ACA4FA1FEE1D}" type="slidenum">
              <a:rPr lang="es-ES" altLang="ca-ES" smtClean="0">
                <a:latin typeface="Arial" pitchFamily="34" charset="0"/>
                <a:cs typeface="DejaVu Sans" pitchFamily="34" charset="0"/>
              </a:rPr>
              <a:pPr>
                <a:tabLst>
                  <a:tab pos="0" algn="l"/>
                  <a:tab pos="946150" algn="l"/>
                  <a:tab pos="1892300" algn="l"/>
                  <a:tab pos="2838450" algn="l"/>
                  <a:tab pos="3786188" algn="l"/>
                  <a:tab pos="4732338" algn="l"/>
                  <a:tab pos="5678488" algn="l"/>
                  <a:tab pos="6624638" algn="l"/>
                  <a:tab pos="7572375" algn="l"/>
                  <a:tab pos="8518525" algn="l"/>
                  <a:tab pos="9464675" algn="l"/>
                  <a:tab pos="10412413" algn="l"/>
                </a:tabLst>
              </a:pPr>
              <a:t>12</a:t>
            </a:fld>
            <a:endParaRPr lang="es-ES" altLang="ca-ES" smtClean="0">
              <a:latin typeface="Arial" pitchFamily="34" charset="0"/>
              <a:cs typeface="DejaVu Sans" pitchFamily="34" charset="0"/>
            </a:endParaRPr>
          </a:p>
        </p:txBody>
      </p:sp>
      <p:sp>
        <p:nvSpPr>
          <p:cNvPr id="21507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79463" y="768350"/>
            <a:ext cx="5543550" cy="3838575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2150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1200" y="4860925"/>
            <a:ext cx="5678488" cy="4605338"/>
          </a:xfrm>
          <a:noFill/>
          <a:ln/>
        </p:spPr>
        <p:txBody>
          <a:bodyPr wrap="none" anchor="ctr"/>
          <a:lstStyle/>
          <a:p>
            <a:endParaRPr lang="es-ES" altLang="ca-ES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95580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pPr>
              <a:tabLst>
                <a:tab pos="0" algn="l"/>
                <a:tab pos="946150" algn="l"/>
                <a:tab pos="1892300" algn="l"/>
                <a:tab pos="2838450" algn="l"/>
                <a:tab pos="3786188" algn="l"/>
                <a:tab pos="4732338" algn="l"/>
                <a:tab pos="5678488" algn="l"/>
                <a:tab pos="6624638" algn="l"/>
                <a:tab pos="7572375" algn="l"/>
                <a:tab pos="8518525" algn="l"/>
                <a:tab pos="9464675" algn="l"/>
                <a:tab pos="10412413" algn="l"/>
              </a:tabLst>
            </a:pPr>
            <a:fld id="{D3D60D6A-267A-44D7-AB89-E1D059D419B6}" type="slidenum">
              <a:rPr lang="ca-ES" altLang="ca-ES" smtClean="0">
                <a:latin typeface="Arial" pitchFamily="34" charset="0"/>
                <a:cs typeface="DejaVu Sans" pitchFamily="34" charset="0"/>
              </a:rPr>
              <a:pPr>
                <a:tabLst>
                  <a:tab pos="0" algn="l"/>
                  <a:tab pos="946150" algn="l"/>
                  <a:tab pos="1892300" algn="l"/>
                  <a:tab pos="2838450" algn="l"/>
                  <a:tab pos="3786188" algn="l"/>
                  <a:tab pos="4732338" algn="l"/>
                  <a:tab pos="5678488" algn="l"/>
                  <a:tab pos="6624638" algn="l"/>
                  <a:tab pos="7572375" algn="l"/>
                  <a:tab pos="8518525" algn="l"/>
                  <a:tab pos="9464675" algn="l"/>
                  <a:tab pos="10412413" algn="l"/>
                </a:tabLst>
              </a:pPr>
              <a:t>13</a:t>
            </a:fld>
            <a:endParaRPr lang="ca-ES" altLang="ca-ES" smtClean="0">
              <a:latin typeface="Arial" pitchFamily="34" charset="0"/>
              <a:cs typeface="DejaVu Sans" pitchFamily="34" charset="0"/>
            </a:endParaRPr>
          </a:p>
        </p:txBody>
      </p:sp>
      <p:sp>
        <p:nvSpPr>
          <p:cNvPr id="22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77875" y="768350"/>
            <a:ext cx="5546725" cy="3840163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7738" y="4862513"/>
            <a:ext cx="5203825" cy="4603750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  <p:txBody>
          <a:bodyPr lIns="98246" tIns="49123" rIns="98246" bIns="49123"/>
          <a:lstStyle/>
          <a:p>
            <a:endParaRPr lang="es-ES" altLang="ca-ES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55141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pPr>
              <a:tabLst>
                <a:tab pos="0" algn="l"/>
                <a:tab pos="946150" algn="l"/>
                <a:tab pos="1892300" algn="l"/>
                <a:tab pos="2838450" algn="l"/>
                <a:tab pos="3786188" algn="l"/>
                <a:tab pos="4732338" algn="l"/>
                <a:tab pos="5678488" algn="l"/>
                <a:tab pos="6624638" algn="l"/>
                <a:tab pos="7572375" algn="l"/>
                <a:tab pos="8518525" algn="l"/>
                <a:tab pos="9464675" algn="l"/>
                <a:tab pos="10412413" algn="l"/>
              </a:tabLst>
            </a:pPr>
            <a:fld id="{9F2951FC-94FA-4693-9975-A7E8239441F1}" type="slidenum">
              <a:rPr lang="ca-ES" altLang="ca-ES" smtClean="0">
                <a:latin typeface="Arial" pitchFamily="34" charset="0"/>
                <a:cs typeface="DejaVu Sans" pitchFamily="34" charset="0"/>
              </a:rPr>
              <a:pPr>
                <a:tabLst>
                  <a:tab pos="0" algn="l"/>
                  <a:tab pos="946150" algn="l"/>
                  <a:tab pos="1892300" algn="l"/>
                  <a:tab pos="2838450" algn="l"/>
                  <a:tab pos="3786188" algn="l"/>
                  <a:tab pos="4732338" algn="l"/>
                  <a:tab pos="5678488" algn="l"/>
                  <a:tab pos="6624638" algn="l"/>
                  <a:tab pos="7572375" algn="l"/>
                  <a:tab pos="8518525" algn="l"/>
                  <a:tab pos="9464675" algn="l"/>
                  <a:tab pos="10412413" algn="l"/>
                </a:tabLst>
              </a:pPr>
              <a:t>14</a:t>
            </a:fld>
            <a:endParaRPr lang="ca-ES" altLang="ca-ES" smtClean="0">
              <a:latin typeface="Arial" pitchFamily="34" charset="0"/>
              <a:cs typeface="DejaVu Sans" pitchFamily="34" charset="0"/>
            </a:endParaRPr>
          </a:p>
        </p:txBody>
      </p:sp>
      <p:sp>
        <p:nvSpPr>
          <p:cNvPr id="235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77875" y="768350"/>
            <a:ext cx="5546725" cy="3840163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7738" y="4862513"/>
            <a:ext cx="5203825" cy="4603750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  <p:txBody>
          <a:bodyPr lIns="98246" tIns="49123" rIns="98246" bIns="49123"/>
          <a:lstStyle/>
          <a:p>
            <a:endParaRPr lang="es-ES" altLang="ca-ES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77749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pPr>
              <a:tabLst>
                <a:tab pos="0" algn="l"/>
                <a:tab pos="946150" algn="l"/>
                <a:tab pos="1892300" algn="l"/>
                <a:tab pos="2838450" algn="l"/>
                <a:tab pos="3786188" algn="l"/>
                <a:tab pos="4732338" algn="l"/>
                <a:tab pos="5678488" algn="l"/>
                <a:tab pos="6624638" algn="l"/>
                <a:tab pos="7572375" algn="l"/>
                <a:tab pos="8518525" algn="l"/>
                <a:tab pos="9464675" algn="l"/>
                <a:tab pos="10412413" algn="l"/>
              </a:tabLst>
            </a:pPr>
            <a:fld id="{33B4AA11-3E41-4F14-8F40-9536029AC5AB}" type="slidenum">
              <a:rPr lang="es-ES" altLang="ca-ES" smtClean="0">
                <a:latin typeface="Arial" pitchFamily="34" charset="0"/>
                <a:cs typeface="DejaVu Sans" pitchFamily="34" charset="0"/>
              </a:rPr>
              <a:pPr>
                <a:tabLst>
                  <a:tab pos="0" algn="l"/>
                  <a:tab pos="946150" algn="l"/>
                  <a:tab pos="1892300" algn="l"/>
                  <a:tab pos="2838450" algn="l"/>
                  <a:tab pos="3786188" algn="l"/>
                  <a:tab pos="4732338" algn="l"/>
                  <a:tab pos="5678488" algn="l"/>
                  <a:tab pos="6624638" algn="l"/>
                  <a:tab pos="7572375" algn="l"/>
                  <a:tab pos="8518525" algn="l"/>
                  <a:tab pos="9464675" algn="l"/>
                  <a:tab pos="10412413" algn="l"/>
                </a:tabLst>
              </a:pPr>
              <a:t>16</a:t>
            </a:fld>
            <a:endParaRPr lang="es-ES" altLang="ca-ES" smtClean="0">
              <a:latin typeface="Arial" pitchFamily="34" charset="0"/>
              <a:cs typeface="DejaVu Sans" pitchFamily="34" charset="0"/>
            </a:endParaRPr>
          </a:p>
        </p:txBody>
      </p:sp>
      <p:sp>
        <p:nvSpPr>
          <p:cNvPr id="25603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79463" y="768350"/>
            <a:ext cx="5543550" cy="3838575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2560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1200" y="4860925"/>
            <a:ext cx="5678488" cy="4605338"/>
          </a:xfrm>
          <a:noFill/>
          <a:ln/>
        </p:spPr>
        <p:txBody>
          <a:bodyPr wrap="none" anchor="ctr"/>
          <a:lstStyle/>
          <a:p>
            <a:endParaRPr lang="es-ES" altLang="ca-ES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24779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742950" y="2130426"/>
            <a:ext cx="8420100" cy="1470025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s-ES" smtClean="0"/>
              <a:t>Haga clic para modificar el estilo de subtítulo del patrón</a:t>
            </a:r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7058025" y="319088"/>
            <a:ext cx="2103306" cy="5029200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742950" y="319088"/>
            <a:ext cx="6149975" cy="5029200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485901" y="319088"/>
            <a:ext cx="6863689" cy="1066800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rgbClr val="993489"/>
                </a:solidFill>
              </a:defRPr>
            </a:lvl1pPr>
            <a:lvl2pPr>
              <a:defRPr>
                <a:solidFill>
                  <a:srgbClr val="993489"/>
                </a:solidFill>
              </a:defRPr>
            </a:lvl2pPr>
            <a:lvl3pPr>
              <a:defRPr>
                <a:solidFill>
                  <a:srgbClr val="993489"/>
                </a:solidFill>
              </a:defRPr>
            </a:lvl3pPr>
            <a:lvl4pPr>
              <a:defRPr>
                <a:solidFill>
                  <a:srgbClr val="993489"/>
                </a:solidFill>
              </a:defRPr>
            </a:lvl4pPr>
            <a:lvl5pPr>
              <a:defRPr>
                <a:solidFill>
                  <a:srgbClr val="993489"/>
                </a:solidFill>
              </a:defRPr>
            </a:lvl5pPr>
          </a:lstStyle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82506" y="4406901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82506" y="2906713"/>
            <a:ext cx="84201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742950" y="1371600"/>
            <a:ext cx="4125781" cy="39766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5033831" y="1371600"/>
            <a:ext cx="4127500" cy="39766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5032111" y="1535113"/>
            <a:ext cx="437859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5032111" y="2174875"/>
            <a:ext cx="437859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872971" y="273051"/>
            <a:ext cx="553772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95300" y="1435101"/>
            <a:ext cx="3259006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1485900" y="319088"/>
            <a:ext cx="6864350" cy="10668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ca-ES" smtClean="0"/>
              <a:t>Feu clic per editar el format del text del títol</a:t>
            </a: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742950" y="1371600"/>
            <a:ext cx="8418513" cy="3976688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ca-ES" smtClean="0"/>
              <a:t>Feu clic per editar el format del text de l'esquema</a:t>
            </a:r>
          </a:p>
          <a:p>
            <a:pPr lvl="1"/>
            <a:r>
              <a:rPr lang="en-GB" altLang="ca-ES" smtClean="0"/>
              <a:t>Segon nivell d'esquema</a:t>
            </a:r>
          </a:p>
          <a:p>
            <a:pPr lvl="2"/>
            <a:r>
              <a:rPr lang="en-GB" altLang="ca-ES" smtClean="0"/>
              <a:t>Tercer nivell d'esquema</a:t>
            </a:r>
          </a:p>
          <a:p>
            <a:pPr lvl="3"/>
            <a:r>
              <a:rPr lang="en-GB" altLang="ca-ES" smtClean="0"/>
              <a:t>Quart nivell d'esquema</a:t>
            </a:r>
          </a:p>
          <a:p>
            <a:pPr lvl="4"/>
            <a:r>
              <a:rPr lang="en-GB" altLang="ca-ES" smtClean="0"/>
              <a:t>Cinquè nivell d'esquema</a:t>
            </a:r>
          </a:p>
          <a:p>
            <a:pPr lvl="4"/>
            <a:r>
              <a:rPr lang="en-GB" altLang="ca-ES" smtClean="0"/>
              <a:t>Sisè nivell d'esquema</a:t>
            </a:r>
          </a:p>
          <a:p>
            <a:pPr lvl="4"/>
            <a:r>
              <a:rPr lang="en-GB" altLang="ca-ES" smtClean="0"/>
              <a:t>Setè nivell d'esquema</a:t>
            </a:r>
          </a:p>
        </p:txBody>
      </p:sp>
      <p:sp>
        <p:nvSpPr>
          <p:cNvPr id="1028" name="Text Box 3"/>
          <p:cNvSpPr txBox="1">
            <a:spLocks noChangeArrowheads="1"/>
          </p:cNvSpPr>
          <p:nvPr/>
        </p:nvSpPr>
        <p:spPr bwMode="auto">
          <a:xfrm>
            <a:off x="742950" y="6248400"/>
            <a:ext cx="2063750" cy="4572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 altLang="ca-ES"/>
          </a:p>
        </p:txBody>
      </p:sp>
      <p:sp>
        <p:nvSpPr>
          <p:cNvPr id="1029" name="Text Box 4"/>
          <p:cNvSpPr txBox="1">
            <a:spLocks noChangeArrowheads="1"/>
          </p:cNvSpPr>
          <p:nvPr/>
        </p:nvSpPr>
        <p:spPr bwMode="auto">
          <a:xfrm>
            <a:off x="3384550" y="6248400"/>
            <a:ext cx="3136900" cy="4572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 altLang="ca-ES"/>
          </a:p>
        </p:txBody>
      </p:sp>
      <p:sp>
        <p:nvSpPr>
          <p:cNvPr id="1030" name="Line 11"/>
          <p:cNvSpPr>
            <a:spLocks noChangeShapeType="1"/>
          </p:cNvSpPr>
          <p:nvPr/>
        </p:nvSpPr>
        <p:spPr bwMode="auto">
          <a:xfrm>
            <a:off x="1320800" y="1190625"/>
            <a:ext cx="7994650" cy="6350"/>
          </a:xfrm>
          <a:prstGeom prst="line">
            <a:avLst/>
          </a:prstGeom>
          <a:noFill/>
          <a:ln w="38160">
            <a:solidFill>
              <a:srgbClr val="990099"/>
            </a:solidFill>
            <a:miter lim="800000"/>
            <a:headEnd/>
            <a:tailEnd/>
          </a:ln>
        </p:spPr>
        <p:txBody>
          <a:bodyPr/>
          <a:lstStyle/>
          <a:p>
            <a:endParaRPr lang="en-GB"/>
          </a:p>
        </p:txBody>
      </p:sp>
      <p:pic>
        <p:nvPicPr>
          <p:cNvPr id="1031" name="Picture 12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193675" y="180975"/>
            <a:ext cx="1185863" cy="4619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1032" name="Rectangle 13"/>
          <p:cNvSpPr>
            <a:spLocks noChangeArrowheads="1"/>
          </p:cNvSpPr>
          <p:nvPr/>
        </p:nvSpPr>
        <p:spPr bwMode="auto">
          <a:xfrm>
            <a:off x="0" y="692150"/>
            <a:ext cx="428625" cy="6165850"/>
          </a:xfrm>
          <a:prstGeom prst="rect">
            <a:avLst/>
          </a:prstGeom>
          <a:gradFill rotWithShape="0">
            <a:gsLst>
              <a:gs pos="0">
                <a:srgbClr val="992598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 altLang="ca-ES"/>
          </a:p>
        </p:txBody>
      </p:sp>
      <p:pic>
        <p:nvPicPr>
          <p:cNvPr id="1033" name="Picture 14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7797800" y="152400"/>
            <a:ext cx="2108200" cy="4572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1035" name="Text Box 15"/>
          <p:cNvSpPr txBox="1">
            <a:spLocks noChangeArrowheads="1"/>
          </p:cNvSpPr>
          <p:nvPr/>
        </p:nvSpPr>
        <p:spPr bwMode="auto">
          <a:xfrm>
            <a:off x="9009063" y="6477000"/>
            <a:ext cx="1322387" cy="368300"/>
          </a:xfrm>
          <a:prstGeom prst="rect">
            <a:avLst/>
          </a:prstGeom>
          <a:noFill/>
          <a:ln>
            <a:noFill/>
          </a:ln>
          <a:extLst/>
        </p:spPr>
        <p:txBody>
          <a:bodyPr lIns="90000" tIns="46800" rIns="90000" bIns="46800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itchFamily="34" charset="0"/>
                <a:cs typeface="DejaVu Sans" pitchFamily="34" charset="0"/>
              </a:defRPr>
            </a:lvl1pPr>
            <a:lvl2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itchFamily="34" charset="0"/>
                <a:cs typeface="DejaVu Sans" pitchFamily="34" charset="0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itchFamily="34" charset="0"/>
                <a:cs typeface="DejaVu Sans" pitchFamily="34" charset="0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itchFamily="34" charset="0"/>
                <a:cs typeface="DejaVu Sans" pitchFamily="34" charset="0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itchFamily="34" charset="0"/>
                <a:cs typeface="DejaVu Sans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itchFamily="34" charset="0"/>
                <a:cs typeface="DejaVu Sans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itchFamily="34" charset="0"/>
                <a:cs typeface="DejaVu Sans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itchFamily="34" charset="0"/>
                <a:cs typeface="DejaVu Sans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itchFamily="34" charset="0"/>
                <a:cs typeface="DejaVu Sans" pitchFamily="34" charset="0"/>
              </a:defRPr>
            </a:lvl9pPr>
          </a:lstStyle>
          <a:p>
            <a:pPr eaLnBrk="1" hangingPunct="1">
              <a:defRPr/>
            </a:pPr>
            <a:fld id="{809C07C1-3B00-44FB-9AF4-0355B504577E}" type="slidenum">
              <a:rPr lang="es-ES" altLang="ca-ES" sz="1200" smtClean="0">
                <a:solidFill>
                  <a:srgbClr val="B3B3B3"/>
                </a:solidFill>
              </a:rPr>
              <a:pPr eaLnBrk="1" hangingPunct="1">
                <a:defRPr/>
              </a:pPr>
              <a:t>‹Nº›</a:t>
            </a:fld>
            <a:r>
              <a:rPr lang="es-ES" altLang="ca-ES" sz="1200" dirty="0" smtClean="0">
                <a:solidFill>
                  <a:srgbClr val="B3B3B3"/>
                </a:solidFill>
              </a:rPr>
              <a:t>/14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iming>
    <p:tnLst>
      <p:par>
        <p:cTn id="1" dur="indefinite" restart="never" nodeType="tmRoot"/>
      </p:par>
    </p:tnLst>
  </p:timing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3200">
          <a:solidFill>
            <a:srgbClr val="000000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3200">
          <a:solidFill>
            <a:srgbClr val="000000"/>
          </a:solidFill>
          <a:latin typeface="Verdana" pitchFamily="32" charset="0"/>
          <a:ea typeface="DejaVu Sans" charset="0"/>
          <a:cs typeface="DejaVu Sans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3200">
          <a:solidFill>
            <a:srgbClr val="000000"/>
          </a:solidFill>
          <a:latin typeface="Verdana" pitchFamily="32" charset="0"/>
          <a:ea typeface="DejaVu Sans" charset="0"/>
          <a:cs typeface="DejaVu Sans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3200">
          <a:solidFill>
            <a:srgbClr val="000000"/>
          </a:solidFill>
          <a:latin typeface="Verdana" pitchFamily="32" charset="0"/>
          <a:ea typeface="DejaVu Sans" charset="0"/>
          <a:cs typeface="DejaVu Sans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3200">
          <a:solidFill>
            <a:srgbClr val="000000"/>
          </a:solidFill>
          <a:latin typeface="Verdana" pitchFamily="32" charset="0"/>
          <a:ea typeface="DejaVu Sans" charset="0"/>
          <a:cs typeface="DejaVu Sans" charset="0"/>
        </a:defRPr>
      </a:lvl5pPr>
      <a:lvl6pPr marL="25146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3200">
          <a:solidFill>
            <a:srgbClr val="000000"/>
          </a:solidFill>
          <a:latin typeface="Verdana" pitchFamily="32" charset="0"/>
          <a:ea typeface="DejaVu Sans" charset="0"/>
          <a:cs typeface="DejaVu Sans" charset="0"/>
        </a:defRPr>
      </a:lvl6pPr>
      <a:lvl7pPr marL="29718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3200">
          <a:solidFill>
            <a:srgbClr val="000000"/>
          </a:solidFill>
          <a:latin typeface="Verdana" pitchFamily="32" charset="0"/>
          <a:ea typeface="DejaVu Sans" charset="0"/>
          <a:cs typeface="DejaVu Sans" charset="0"/>
        </a:defRPr>
      </a:lvl7pPr>
      <a:lvl8pPr marL="34290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3200">
          <a:solidFill>
            <a:srgbClr val="000000"/>
          </a:solidFill>
          <a:latin typeface="Verdana" pitchFamily="32" charset="0"/>
          <a:ea typeface="DejaVu Sans" charset="0"/>
          <a:cs typeface="DejaVu Sans" charset="0"/>
        </a:defRPr>
      </a:lvl8pPr>
      <a:lvl9pPr marL="38862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3200">
          <a:solidFill>
            <a:srgbClr val="000000"/>
          </a:solidFill>
          <a:latin typeface="Verdana" pitchFamily="32" charset="0"/>
          <a:ea typeface="DejaVu Sans" charset="0"/>
          <a:cs typeface="DejaVu Sans" charset="0"/>
        </a:defRPr>
      </a:lvl9pPr>
    </p:titleStyle>
    <p:bodyStyle>
      <a:lvl1pPr marL="342900" indent="-342900" algn="l" defTabSz="457200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28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24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20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ts val="45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ts val="45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57200" rtl="0" eaLnBrk="0" fontAlgn="base" hangingPunct="0">
        <a:spcBef>
          <a:spcPts val="45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57200" rtl="0" eaLnBrk="0" fontAlgn="base" hangingPunct="0">
        <a:spcBef>
          <a:spcPts val="45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57200" rtl="0" eaLnBrk="0" fontAlgn="base" hangingPunct="0">
        <a:spcBef>
          <a:spcPts val="45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57200" rtl="0" eaLnBrk="0" fontAlgn="base" hangingPunct="0">
        <a:spcBef>
          <a:spcPts val="45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jpe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13" Type="http://schemas.openxmlformats.org/officeDocument/2006/relationships/image" Target="../media/image25.wmf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22.wmf"/><Relationship Id="rId12" Type="http://schemas.openxmlformats.org/officeDocument/2006/relationships/oleObject" Target="../embeddings/oleObject5.bin"/><Relationship Id="rId17" Type="http://schemas.openxmlformats.org/officeDocument/2006/relationships/image" Target="../media/image29.jpeg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28.jpeg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11" Type="http://schemas.openxmlformats.org/officeDocument/2006/relationships/image" Target="../media/image24.wmf"/><Relationship Id="rId5" Type="http://schemas.openxmlformats.org/officeDocument/2006/relationships/image" Target="../media/image21.emf"/><Relationship Id="rId15" Type="http://schemas.openxmlformats.org/officeDocument/2006/relationships/image" Target="../media/image27.jpeg"/><Relationship Id="rId10" Type="http://schemas.openxmlformats.org/officeDocument/2006/relationships/oleObject" Target="../embeddings/oleObject4.bin"/><Relationship Id="rId4" Type="http://schemas.openxmlformats.org/officeDocument/2006/relationships/oleObject" Target="../embeddings/oleObject1.bin"/><Relationship Id="rId9" Type="http://schemas.openxmlformats.org/officeDocument/2006/relationships/image" Target="../media/image23.wmf"/><Relationship Id="rId14" Type="http://schemas.openxmlformats.org/officeDocument/2006/relationships/image" Target="../media/image26.wm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bmj.com/about-bmj/resources-readers/publications/statistics-square-one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hyperlink" Target="http://libguides.lib.msu.edu/content.php?pid=55914&amp;sid=409145" TargetMode="External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://grbio.upc.edu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grbio.upc.edu" TargetMode="External"/><Relationship Id="rId2" Type="http://schemas.openxmlformats.org/officeDocument/2006/relationships/hyperlink" Target="http://grbio.upc.edu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ueb.vhir.org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-26988"/>
            <a:ext cx="9986963" cy="6858001"/>
          </a:xfrm>
          <a:prstGeom prst="rect">
            <a:avLst/>
          </a:prstGeom>
          <a:noFill/>
          <a:ln w="9360">
            <a:noFill/>
            <a:miter lim="800000"/>
            <a:headEnd/>
            <a:tailEnd/>
          </a:ln>
        </p:spPr>
      </p:pic>
      <p:sp>
        <p:nvSpPr>
          <p:cNvPr id="5121" name="Text Box 1"/>
          <p:cNvSpPr txBox="1">
            <a:spLocks noChangeArrowheads="1"/>
          </p:cNvSpPr>
          <p:nvPr/>
        </p:nvSpPr>
        <p:spPr bwMode="auto">
          <a:xfrm>
            <a:off x="819150" y="4400550"/>
            <a:ext cx="8820150" cy="18986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lIns="90000" tIns="45000" rIns="90000" bIns="45000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</a:tabLst>
              <a:defRPr>
                <a:solidFill>
                  <a:srgbClr val="000000"/>
                </a:solidFill>
                <a:latin typeface="Arial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</a:tabLst>
              <a:defRPr>
                <a:solidFill>
                  <a:srgbClr val="000000"/>
                </a:solidFill>
                <a:latin typeface="Arial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</a:tabLst>
              <a:defRPr>
                <a:solidFill>
                  <a:srgbClr val="000000"/>
                </a:solidFill>
                <a:latin typeface="Arial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</a:tabLst>
              <a:defRPr>
                <a:solidFill>
                  <a:srgbClr val="000000"/>
                </a:solidFill>
                <a:latin typeface="Arial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</a:tabLst>
              <a:defRPr>
                <a:solidFill>
                  <a:srgbClr val="000000"/>
                </a:solidFill>
                <a:latin typeface="Arial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</a:tabLst>
              <a:defRPr>
                <a:solidFill>
                  <a:srgbClr val="000000"/>
                </a:solidFill>
                <a:latin typeface="Arial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</a:tabLst>
              <a:defRPr>
                <a:solidFill>
                  <a:srgbClr val="000000"/>
                </a:solidFill>
                <a:latin typeface="Arial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</a:tabLst>
              <a:defRPr>
                <a:solidFill>
                  <a:srgbClr val="000000"/>
                </a:solidFill>
                <a:latin typeface="Arial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</a:tabLst>
              <a:defRPr>
                <a:solidFill>
                  <a:srgbClr val="000000"/>
                </a:solidFill>
                <a:latin typeface="Arial" pitchFamily="34" charset="0"/>
                <a:ea typeface="Droid Sans Fallback" charset="0"/>
                <a:cs typeface="Droid Sans Fallback" charset="0"/>
              </a:defRPr>
            </a:lvl9pPr>
          </a:lstStyle>
          <a:p>
            <a:pPr marL="457200" indent="-455613" algn="r">
              <a:defRPr/>
            </a:pPr>
            <a:r>
              <a:rPr lang="es-ES" altLang="ca-ES" sz="2200" dirty="0" err="1" smtClean="0">
                <a:solidFill>
                  <a:srgbClr val="808080"/>
                </a:solidFill>
                <a:ea typeface="MS PGothic" pitchFamily="34" charset="-128"/>
              </a:rPr>
              <a:t>Basics</a:t>
            </a:r>
            <a:r>
              <a:rPr lang="es-ES" altLang="ca-ES" sz="2200" dirty="0" smtClean="0">
                <a:solidFill>
                  <a:srgbClr val="808080"/>
                </a:solidFill>
                <a:ea typeface="MS PGothic" pitchFamily="34" charset="-128"/>
              </a:rPr>
              <a:t> </a:t>
            </a:r>
            <a:r>
              <a:rPr lang="es-ES" altLang="ca-ES" sz="2200" dirty="0" err="1" smtClean="0">
                <a:solidFill>
                  <a:srgbClr val="808080"/>
                </a:solidFill>
                <a:ea typeface="MS PGothic" pitchFamily="34" charset="-128"/>
              </a:rPr>
              <a:t>statistics</a:t>
            </a:r>
            <a:r>
              <a:rPr lang="es-ES" altLang="ca-ES" sz="2200" dirty="0" smtClean="0">
                <a:solidFill>
                  <a:srgbClr val="808080"/>
                </a:solidFill>
                <a:ea typeface="MS PGothic" pitchFamily="34" charset="-128"/>
              </a:rPr>
              <a:t> </a:t>
            </a:r>
            <a:r>
              <a:rPr lang="es-ES" altLang="ca-ES" sz="2200" dirty="0" err="1" smtClean="0">
                <a:solidFill>
                  <a:srgbClr val="808080"/>
                </a:solidFill>
                <a:ea typeface="MS PGothic" pitchFamily="34" charset="-128"/>
              </a:rPr>
              <a:t>for</a:t>
            </a:r>
            <a:r>
              <a:rPr lang="es-ES" altLang="ca-ES" sz="2200" dirty="0" smtClean="0">
                <a:solidFill>
                  <a:srgbClr val="808080"/>
                </a:solidFill>
                <a:ea typeface="MS PGothic" pitchFamily="34" charset="-128"/>
              </a:rPr>
              <a:t> </a:t>
            </a:r>
            <a:r>
              <a:rPr lang="es-ES" altLang="ca-ES" sz="2200" dirty="0" err="1" smtClean="0">
                <a:solidFill>
                  <a:srgbClr val="808080"/>
                </a:solidFill>
                <a:ea typeface="MS PGothic" pitchFamily="34" charset="-128"/>
              </a:rPr>
              <a:t>biomedical</a:t>
            </a:r>
            <a:r>
              <a:rPr lang="es-ES" altLang="ca-ES" sz="2200" dirty="0" smtClean="0">
                <a:solidFill>
                  <a:srgbClr val="808080"/>
                </a:solidFill>
                <a:ea typeface="MS PGothic" pitchFamily="34" charset="-128"/>
              </a:rPr>
              <a:t> </a:t>
            </a:r>
            <a:r>
              <a:rPr lang="es-ES" altLang="ca-ES" sz="2200" dirty="0" err="1" smtClean="0">
                <a:solidFill>
                  <a:srgbClr val="808080"/>
                </a:solidFill>
                <a:ea typeface="MS PGothic" pitchFamily="34" charset="-128"/>
              </a:rPr>
              <a:t>research</a:t>
            </a:r>
            <a:r>
              <a:rPr lang="es-ES" altLang="ca-ES" sz="2200" dirty="0" smtClean="0">
                <a:solidFill>
                  <a:srgbClr val="808080"/>
                </a:solidFill>
                <a:ea typeface="MS PGothic" pitchFamily="34" charset="-128"/>
              </a:rPr>
              <a:t> </a:t>
            </a:r>
            <a:r>
              <a:rPr lang="es-ES" altLang="ca-ES" sz="2200" dirty="0" err="1" smtClean="0">
                <a:solidFill>
                  <a:srgbClr val="808080"/>
                </a:solidFill>
                <a:ea typeface="MS PGothic" pitchFamily="34" charset="-128"/>
              </a:rPr>
              <a:t>course</a:t>
            </a:r>
            <a:endParaRPr lang="es-ES" altLang="ca-ES" sz="2200" dirty="0" smtClean="0">
              <a:solidFill>
                <a:srgbClr val="808080"/>
              </a:solidFill>
              <a:ea typeface="MS PGothic" pitchFamily="34" charset="-128"/>
            </a:endParaRPr>
          </a:p>
          <a:p>
            <a:pPr marL="457200" indent="-455613" algn="r">
              <a:defRPr/>
            </a:pPr>
            <a:r>
              <a:rPr lang="es-ES" altLang="ca-ES" sz="1600" dirty="0" smtClean="0">
                <a:solidFill>
                  <a:srgbClr val="808080"/>
                </a:solidFill>
                <a:ea typeface="MS PGothic" pitchFamily="34" charset="-128"/>
              </a:rPr>
              <a:t>UEB – VHIR &amp; GRBIO</a:t>
            </a:r>
          </a:p>
          <a:p>
            <a:pPr marL="457200" indent="-455613" algn="r">
              <a:defRPr/>
            </a:pPr>
            <a:r>
              <a:rPr lang="es-ES" altLang="ca-ES" sz="1600" b="1" dirty="0" smtClean="0">
                <a:solidFill>
                  <a:srgbClr val="808080"/>
                </a:solidFill>
                <a:latin typeface="Calibri" pitchFamily="34" charset="0"/>
                <a:ea typeface="MS PGothic" pitchFamily="34" charset="-128"/>
              </a:rPr>
              <a:t>Mata Bofill</a:t>
            </a:r>
            <a:r>
              <a:rPr lang="es-ES" altLang="ca-ES" sz="1600" b="1" baseline="30000" dirty="0" smtClean="0">
                <a:solidFill>
                  <a:srgbClr val="808080"/>
                </a:solidFill>
                <a:latin typeface="Calibri" pitchFamily="34" charset="0"/>
                <a:ea typeface="MS PGothic" pitchFamily="34" charset="-128"/>
              </a:rPr>
              <a:t>1</a:t>
            </a:r>
            <a:r>
              <a:rPr lang="es-ES" altLang="ca-ES" sz="1600" b="1" dirty="0" smtClean="0">
                <a:solidFill>
                  <a:srgbClr val="808080"/>
                </a:solidFill>
                <a:latin typeface="Calibri" pitchFamily="34" charset="0"/>
                <a:ea typeface="MS PGothic" pitchFamily="34" charset="-128"/>
              </a:rPr>
              <a:t>, Jordi Cortes</a:t>
            </a:r>
            <a:r>
              <a:rPr lang="es-ES" altLang="ca-ES" sz="1600" b="1" baseline="30000" dirty="0">
                <a:solidFill>
                  <a:srgbClr val="808080"/>
                </a:solidFill>
                <a:latin typeface="Calibri" pitchFamily="34" charset="0"/>
                <a:ea typeface="MS PGothic" pitchFamily="34" charset="-128"/>
              </a:rPr>
              <a:t>1</a:t>
            </a:r>
            <a:r>
              <a:rPr lang="es-ES" altLang="ca-ES" sz="1600" b="1" dirty="0" smtClean="0">
                <a:solidFill>
                  <a:srgbClr val="808080"/>
                </a:solidFill>
                <a:latin typeface="Calibri" pitchFamily="34" charset="0"/>
                <a:ea typeface="MS PGothic" pitchFamily="34" charset="-128"/>
              </a:rPr>
              <a:t>, Santiago Pérez-Hoyos</a:t>
            </a:r>
            <a:r>
              <a:rPr lang="es-ES" altLang="ca-ES" sz="1600" b="1" baseline="30000" dirty="0" smtClean="0">
                <a:solidFill>
                  <a:srgbClr val="808080"/>
                </a:solidFill>
                <a:latin typeface="Calibri" pitchFamily="34" charset="0"/>
                <a:ea typeface="MS PGothic" pitchFamily="34" charset="-128"/>
              </a:rPr>
              <a:t>2,3</a:t>
            </a:r>
            <a:r>
              <a:rPr lang="es-ES" altLang="ca-ES" sz="1600" b="1" dirty="0" smtClean="0">
                <a:solidFill>
                  <a:srgbClr val="808080"/>
                </a:solidFill>
                <a:latin typeface="Calibri" pitchFamily="34" charset="0"/>
                <a:ea typeface="MS PGothic" pitchFamily="34" charset="-128"/>
              </a:rPr>
              <a:t>,Álex Sánchez</a:t>
            </a:r>
            <a:r>
              <a:rPr lang="es-ES" altLang="ca-ES" sz="1600" b="1" baseline="30000" dirty="0" smtClean="0">
                <a:solidFill>
                  <a:srgbClr val="808080"/>
                </a:solidFill>
                <a:latin typeface="Calibri" pitchFamily="34" charset="0"/>
                <a:ea typeface="MS PGothic" pitchFamily="34" charset="-128"/>
              </a:rPr>
              <a:t>2,3</a:t>
            </a:r>
          </a:p>
          <a:p>
            <a:pPr lvl="1" indent="0">
              <a:lnSpc>
                <a:spcPct val="90000"/>
              </a:lnSpc>
              <a:spcBef>
                <a:spcPts val="600"/>
              </a:spcBef>
              <a:buClrTx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ca-ES" altLang="ca-ES" sz="1600" b="1" dirty="0" smtClean="0">
                <a:solidFill>
                  <a:srgbClr val="808080"/>
                </a:solidFill>
                <a:latin typeface="Calibri" pitchFamily="34" charset="0"/>
                <a:ea typeface="MS PGothic" pitchFamily="34" charset="-128"/>
              </a:rPr>
              <a:t>		1 Departament </a:t>
            </a:r>
            <a:r>
              <a:rPr lang="ca-ES" altLang="ca-ES" sz="1600" b="1" dirty="0" err="1" smtClean="0">
                <a:solidFill>
                  <a:srgbClr val="808080"/>
                </a:solidFill>
                <a:latin typeface="Calibri" pitchFamily="34" charset="0"/>
                <a:ea typeface="MS PGothic" pitchFamily="34" charset="-128"/>
              </a:rPr>
              <a:t>d’Estadistica</a:t>
            </a:r>
            <a:r>
              <a:rPr lang="ca-ES" altLang="ca-ES" sz="1600" b="1" dirty="0" smtClean="0">
                <a:solidFill>
                  <a:srgbClr val="808080"/>
                </a:solidFill>
                <a:latin typeface="Calibri" pitchFamily="34" charset="0"/>
                <a:ea typeface="MS PGothic" pitchFamily="34" charset="-128"/>
              </a:rPr>
              <a:t> i </a:t>
            </a:r>
            <a:r>
              <a:rPr lang="ca-ES" altLang="ca-ES" sz="1600" b="1" dirty="0" err="1" smtClean="0">
                <a:solidFill>
                  <a:srgbClr val="808080"/>
                </a:solidFill>
                <a:latin typeface="Calibri" pitchFamily="34" charset="0"/>
                <a:ea typeface="MS PGothic" pitchFamily="34" charset="-128"/>
              </a:rPr>
              <a:t>Investigacio</a:t>
            </a:r>
            <a:r>
              <a:rPr lang="ca-ES" altLang="ca-ES" sz="1600" b="1" dirty="0" smtClean="0">
                <a:solidFill>
                  <a:srgbClr val="808080"/>
                </a:solidFill>
                <a:latin typeface="Calibri" pitchFamily="34" charset="0"/>
                <a:ea typeface="MS PGothic" pitchFamily="34" charset="-128"/>
              </a:rPr>
              <a:t> Operativa. UPC</a:t>
            </a:r>
          </a:p>
          <a:p>
            <a:pPr lvl="1" indent="0">
              <a:lnSpc>
                <a:spcPct val="90000"/>
              </a:lnSpc>
              <a:spcBef>
                <a:spcPts val="600"/>
              </a:spcBef>
              <a:buClrTx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ca-ES" altLang="ca-ES" sz="1600" b="1" dirty="0">
                <a:solidFill>
                  <a:srgbClr val="808080"/>
                </a:solidFill>
                <a:latin typeface="Calibri" pitchFamily="34" charset="0"/>
                <a:ea typeface="MS PGothic" pitchFamily="34" charset="-128"/>
              </a:rPr>
              <a:t>	</a:t>
            </a:r>
            <a:r>
              <a:rPr lang="ca-ES" altLang="ca-ES" sz="1600" b="1" dirty="0" smtClean="0">
                <a:solidFill>
                  <a:srgbClr val="808080"/>
                </a:solidFill>
                <a:latin typeface="Calibri" pitchFamily="34" charset="0"/>
                <a:ea typeface="MS PGothic" pitchFamily="34" charset="-128"/>
              </a:rPr>
              <a:t>	2. Unitat d’Estadística i Bioinformàtica (UEB) VHIR</a:t>
            </a:r>
          </a:p>
          <a:p>
            <a:pPr lvl="1" indent="0">
              <a:lnSpc>
                <a:spcPct val="90000"/>
              </a:lnSpc>
              <a:spcBef>
                <a:spcPts val="600"/>
              </a:spcBef>
              <a:buClrTx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ca-ES" altLang="ca-ES" sz="1600" b="1" dirty="0" smtClean="0">
                <a:solidFill>
                  <a:srgbClr val="808080"/>
                </a:solidFill>
                <a:latin typeface="Calibri" pitchFamily="34" charset="0"/>
                <a:ea typeface="MS PGothic" pitchFamily="34" charset="-128"/>
              </a:rPr>
              <a:t>		3 Departament de </a:t>
            </a:r>
            <a:r>
              <a:rPr lang="ca-ES" altLang="ca-ES" sz="1600" b="1" dirty="0" err="1" smtClean="0">
                <a:solidFill>
                  <a:srgbClr val="808080"/>
                </a:solidFill>
                <a:latin typeface="Calibri" pitchFamily="34" charset="0"/>
                <a:ea typeface="MS PGothic" pitchFamily="34" charset="-128"/>
              </a:rPr>
              <a:t>Genetica</a:t>
            </a:r>
            <a:r>
              <a:rPr lang="ca-ES" altLang="ca-ES" sz="1600" b="1" dirty="0" smtClean="0">
                <a:solidFill>
                  <a:srgbClr val="808080"/>
                </a:solidFill>
                <a:latin typeface="Calibri" pitchFamily="34" charset="0"/>
                <a:ea typeface="MS PGothic" pitchFamily="34" charset="-128"/>
              </a:rPr>
              <a:t>, Microbiologia i </a:t>
            </a:r>
            <a:r>
              <a:rPr lang="ca-ES" altLang="ca-ES" sz="1600" b="1" dirty="0" err="1" smtClean="0">
                <a:solidFill>
                  <a:srgbClr val="808080"/>
                </a:solidFill>
                <a:latin typeface="Calibri" pitchFamily="34" charset="0"/>
                <a:ea typeface="MS PGothic" pitchFamily="34" charset="-128"/>
              </a:rPr>
              <a:t>Estadistica</a:t>
            </a:r>
            <a:r>
              <a:rPr lang="ca-ES" altLang="ca-ES" sz="1600" b="1" dirty="0" smtClean="0">
                <a:solidFill>
                  <a:srgbClr val="808080"/>
                </a:solidFill>
                <a:latin typeface="Calibri" pitchFamily="34" charset="0"/>
                <a:ea typeface="MS PGothic" pitchFamily="34" charset="-128"/>
              </a:rPr>
              <a:t> UB</a:t>
            </a:r>
          </a:p>
          <a:p>
            <a:pPr marL="1200150" lvl="1" indent="-455613">
              <a:defRPr/>
            </a:pPr>
            <a:endParaRPr lang="es-ES" altLang="ca-ES" sz="1600" b="1" dirty="0" smtClean="0">
              <a:solidFill>
                <a:srgbClr val="808080"/>
              </a:solidFill>
              <a:latin typeface="Calibri" pitchFamily="34" charset="0"/>
              <a:ea typeface="MS PGothic" pitchFamily="34" charset="-128"/>
            </a:endParaRPr>
          </a:p>
          <a:p>
            <a:pPr marL="457200" indent="-455613" algn="r">
              <a:defRPr/>
            </a:pPr>
            <a:endParaRPr lang="es-ES" altLang="ca-ES" sz="1600" b="1" dirty="0" smtClean="0">
              <a:solidFill>
                <a:srgbClr val="808080"/>
              </a:solidFill>
              <a:latin typeface="Calibri" pitchFamily="34" charset="0"/>
              <a:ea typeface="MS PGothic" pitchFamily="34" charset="-128"/>
            </a:endParaRPr>
          </a:p>
          <a:p>
            <a:pPr marL="457200" indent="-455613" algn="r">
              <a:spcBef>
                <a:spcPts val="725"/>
              </a:spcBef>
              <a:defRPr/>
            </a:pPr>
            <a:endParaRPr lang="es-ES" altLang="ca-ES" sz="3200" dirty="0" smtClean="0">
              <a:solidFill>
                <a:srgbClr val="808080"/>
              </a:solidFill>
              <a:ea typeface="MS PGothic" pitchFamily="34" charset="-128"/>
            </a:endParaRPr>
          </a:p>
        </p:txBody>
      </p:sp>
      <p:sp>
        <p:nvSpPr>
          <p:cNvPr id="2052" name="Text Box 2"/>
          <p:cNvSpPr txBox="1">
            <a:spLocks noChangeArrowheads="1"/>
          </p:cNvSpPr>
          <p:nvPr/>
        </p:nvSpPr>
        <p:spPr bwMode="auto">
          <a:xfrm>
            <a:off x="38100" y="3760788"/>
            <a:ext cx="9601200" cy="67627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5000" rIns="90000" bIns="45000"/>
          <a:lstStyle/>
          <a:p>
            <a:pPr marL="457200" indent="-455613" algn="r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</a:tabLst>
            </a:pPr>
            <a:r>
              <a:rPr lang="es-ES" altLang="ca-ES" sz="3600" b="1" dirty="0" err="1" smtClean="0">
                <a:solidFill>
                  <a:srgbClr val="7D468C"/>
                </a:solidFill>
                <a:latin typeface="Calibri" pitchFamily="34" charset="0"/>
                <a:ea typeface="MS PGothic" pitchFamily="34" charset="-128"/>
                <a:cs typeface="Droid Sans Fallback"/>
              </a:rPr>
              <a:t>Introduction</a:t>
            </a:r>
            <a:r>
              <a:rPr lang="es-ES" altLang="ca-ES" sz="3600" b="1" dirty="0" smtClean="0">
                <a:solidFill>
                  <a:srgbClr val="7D468C"/>
                </a:solidFill>
                <a:latin typeface="Calibri" pitchFamily="34" charset="0"/>
                <a:ea typeface="MS PGothic" pitchFamily="34" charset="-128"/>
                <a:cs typeface="Droid Sans Fallback"/>
              </a:rPr>
              <a:t> to </a:t>
            </a:r>
            <a:r>
              <a:rPr lang="es-ES" altLang="ca-ES" sz="3600" b="1" dirty="0" err="1" smtClean="0">
                <a:solidFill>
                  <a:srgbClr val="7D468C"/>
                </a:solidFill>
                <a:latin typeface="Calibri" pitchFamily="34" charset="0"/>
                <a:ea typeface="MS PGothic" pitchFamily="34" charset="-128"/>
                <a:cs typeface="Droid Sans Fallback"/>
              </a:rPr>
              <a:t>the</a:t>
            </a:r>
            <a:r>
              <a:rPr lang="es-ES" altLang="ca-ES" sz="3600" b="1" dirty="0" smtClean="0">
                <a:solidFill>
                  <a:srgbClr val="7D468C"/>
                </a:solidFill>
                <a:latin typeface="Calibri" pitchFamily="34" charset="0"/>
                <a:ea typeface="MS PGothic" pitchFamily="34" charset="-128"/>
                <a:cs typeface="Droid Sans Fallback"/>
              </a:rPr>
              <a:t> </a:t>
            </a:r>
            <a:r>
              <a:rPr lang="es-ES" altLang="ca-ES" sz="3600" b="1" dirty="0" err="1" smtClean="0">
                <a:solidFill>
                  <a:srgbClr val="7D468C"/>
                </a:solidFill>
                <a:latin typeface="Calibri" pitchFamily="34" charset="0"/>
                <a:ea typeface="MS PGothic" pitchFamily="34" charset="-128"/>
                <a:cs typeface="Droid Sans Fallback"/>
              </a:rPr>
              <a:t>course</a:t>
            </a:r>
            <a:endParaRPr lang="es-ES" altLang="ca-ES" sz="3200" dirty="0">
              <a:solidFill>
                <a:srgbClr val="808080"/>
              </a:solidFill>
              <a:ea typeface="MS PGothic" pitchFamily="34" charset="-128"/>
              <a:cs typeface="Droid Sans Fallback"/>
            </a:endParaRPr>
          </a:p>
        </p:txBody>
      </p:sp>
      <p:grpSp>
        <p:nvGrpSpPr>
          <p:cNvPr id="2053" name="Group 2"/>
          <p:cNvGrpSpPr>
            <a:grpSpLocks/>
          </p:cNvGrpSpPr>
          <p:nvPr/>
        </p:nvGrpSpPr>
        <p:grpSpPr bwMode="auto">
          <a:xfrm>
            <a:off x="-4763" y="6299200"/>
            <a:ext cx="6513513" cy="333375"/>
            <a:chOff x="126" y="4017"/>
            <a:chExt cx="4103" cy="210"/>
          </a:xfrm>
        </p:grpSpPr>
        <p:grpSp>
          <p:nvGrpSpPr>
            <p:cNvPr id="2054" name="Group 3"/>
            <p:cNvGrpSpPr>
              <a:grpSpLocks/>
            </p:cNvGrpSpPr>
            <p:nvPr/>
          </p:nvGrpSpPr>
          <p:grpSpPr bwMode="auto">
            <a:xfrm>
              <a:off x="2676" y="4041"/>
              <a:ext cx="1553" cy="164"/>
              <a:chOff x="2676" y="4041"/>
              <a:chExt cx="1553" cy="164"/>
            </a:xfrm>
          </p:grpSpPr>
          <p:pic>
            <p:nvPicPr>
              <p:cNvPr id="2062" name="Picture 4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3058" y="4041"/>
                <a:ext cx="1171" cy="153"/>
              </a:xfrm>
              <a:prstGeom prst="rect">
                <a:avLst/>
              </a:prstGeom>
              <a:noFill/>
              <a:ln w="9360">
                <a:noFill/>
                <a:miter lim="800000"/>
                <a:headEnd/>
                <a:tailEnd/>
              </a:ln>
            </p:spPr>
          </p:pic>
          <p:pic>
            <p:nvPicPr>
              <p:cNvPr id="2063" name="Picture 5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2676" y="4046"/>
                <a:ext cx="305" cy="160"/>
              </a:xfrm>
              <a:prstGeom prst="rect">
                <a:avLst/>
              </a:prstGeom>
              <a:noFill/>
              <a:ln w="9360">
                <a:noFill/>
                <a:miter lim="800000"/>
                <a:headEnd/>
                <a:tailEnd/>
              </a:ln>
            </p:spPr>
          </p:pic>
        </p:grpSp>
        <p:grpSp>
          <p:nvGrpSpPr>
            <p:cNvPr id="2055" name="Group 6"/>
            <p:cNvGrpSpPr>
              <a:grpSpLocks/>
            </p:cNvGrpSpPr>
            <p:nvPr/>
          </p:nvGrpSpPr>
          <p:grpSpPr bwMode="auto">
            <a:xfrm>
              <a:off x="126" y="4017"/>
              <a:ext cx="2563" cy="210"/>
              <a:chOff x="126" y="4017"/>
              <a:chExt cx="2563" cy="210"/>
            </a:xfrm>
          </p:grpSpPr>
          <p:grpSp>
            <p:nvGrpSpPr>
              <p:cNvPr id="2056" name="Group 7"/>
              <p:cNvGrpSpPr>
                <a:grpSpLocks/>
              </p:cNvGrpSpPr>
              <p:nvPr/>
            </p:nvGrpSpPr>
            <p:grpSpPr bwMode="auto">
              <a:xfrm>
                <a:off x="513" y="4017"/>
                <a:ext cx="2176" cy="210"/>
                <a:chOff x="513" y="4017"/>
                <a:chExt cx="2176" cy="210"/>
              </a:xfrm>
            </p:grpSpPr>
            <p:pic>
              <p:nvPicPr>
                <p:cNvPr id="2058" name="Picture 8"/>
                <p:cNvPicPr>
                  <a:picLocks noChangeAspect="1" noChangeArrowheads="1"/>
                </p:cNvPicPr>
                <p:nvPr/>
              </p:nvPicPr>
              <p:blipFill>
                <a:blip r:embed="rId6" cstate="print"/>
                <a:srcRect/>
                <a:stretch>
                  <a:fillRect/>
                </a:stretch>
              </p:blipFill>
              <p:spPr bwMode="auto">
                <a:xfrm>
                  <a:off x="513" y="4022"/>
                  <a:ext cx="610" cy="199"/>
                </a:xfrm>
                <a:prstGeom prst="rect">
                  <a:avLst/>
                </a:prstGeom>
                <a:noFill/>
                <a:ln w="9360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2059" name="Picture 9"/>
                <p:cNvPicPr>
                  <a:picLocks noChangeAspect="1" noChangeArrowheads="1"/>
                </p:cNvPicPr>
                <p:nvPr/>
              </p:nvPicPr>
              <p:blipFill>
                <a:blip r:embed="rId7" cstate="print"/>
                <a:srcRect/>
                <a:stretch>
                  <a:fillRect/>
                </a:stretch>
              </p:blipFill>
              <p:spPr bwMode="auto">
                <a:xfrm>
                  <a:off x="1124" y="4028"/>
                  <a:ext cx="654" cy="199"/>
                </a:xfrm>
                <a:prstGeom prst="rect">
                  <a:avLst/>
                </a:prstGeom>
                <a:noFill/>
                <a:ln w="9360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2060" name="Picture 10"/>
                <p:cNvPicPr>
                  <a:picLocks noChangeAspect="1" noChangeArrowheads="1"/>
                </p:cNvPicPr>
                <p:nvPr/>
              </p:nvPicPr>
              <p:blipFill>
                <a:blip r:embed="rId8" cstate="print"/>
                <a:srcRect/>
                <a:stretch>
                  <a:fillRect/>
                </a:stretch>
              </p:blipFill>
              <p:spPr bwMode="auto">
                <a:xfrm>
                  <a:off x="1676" y="4022"/>
                  <a:ext cx="406" cy="199"/>
                </a:xfrm>
                <a:prstGeom prst="rect">
                  <a:avLst/>
                </a:prstGeom>
                <a:noFill/>
                <a:ln w="9360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2061" name="Picture 11"/>
                <p:cNvPicPr>
                  <a:picLocks noChangeAspect="1" noChangeArrowheads="1"/>
                </p:cNvPicPr>
                <p:nvPr/>
              </p:nvPicPr>
              <p:blipFill>
                <a:blip r:embed="rId9" cstate="print"/>
                <a:srcRect/>
                <a:stretch>
                  <a:fillRect/>
                </a:stretch>
              </p:blipFill>
              <p:spPr bwMode="auto">
                <a:xfrm>
                  <a:off x="2007" y="4017"/>
                  <a:ext cx="682" cy="199"/>
                </a:xfrm>
                <a:prstGeom prst="rect">
                  <a:avLst/>
                </a:prstGeom>
                <a:noFill/>
                <a:ln w="9360">
                  <a:noFill/>
                  <a:miter lim="800000"/>
                  <a:headEnd/>
                  <a:tailEnd/>
                </a:ln>
              </p:spPr>
            </p:pic>
          </p:grpSp>
          <p:pic>
            <p:nvPicPr>
              <p:cNvPr id="2057" name="Picture 12"/>
              <p:cNvPicPr>
                <a:picLocks noChangeAspect="1" noChangeArrowheads="1"/>
              </p:cNvPicPr>
              <p:nvPr/>
            </p:nvPicPr>
            <p:blipFill>
              <a:blip r:embed="rId10" cstate="print"/>
              <a:srcRect/>
              <a:stretch>
                <a:fillRect/>
              </a:stretch>
            </p:blipFill>
            <p:spPr bwMode="auto">
              <a:xfrm>
                <a:off x="126" y="4032"/>
                <a:ext cx="423" cy="188"/>
              </a:xfrm>
              <a:prstGeom prst="rect">
                <a:avLst/>
              </a:prstGeom>
              <a:noFill/>
              <a:ln w="9360">
                <a:noFill/>
                <a:miter lim="800000"/>
                <a:headEnd/>
                <a:tailEnd/>
              </a:ln>
            </p:spPr>
          </p:pic>
        </p:grpSp>
      </p:grp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7713" y="6230754"/>
            <a:ext cx="735807" cy="4528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36576" y="-62443"/>
            <a:ext cx="6863689" cy="1066800"/>
          </a:xfrm>
        </p:spPr>
        <p:txBody>
          <a:bodyPr/>
          <a:lstStyle/>
          <a:p>
            <a:r>
              <a:rPr lang="ca-ES" dirty="0" err="1" smtClean="0">
                <a:solidFill>
                  <a:srgbClr val="993489"/>
                </a:solidFill>
              </a:rPr>
              <a:t>Course</a:t>
            </a:r>
            <a:r>
              <a:rPr lang="ca-ES" dirty="0" smtClean="0">
                <a:solidFill>
                  <a:srgbClr val="993489"/>
                </a:solidFill>
              </a:rPr>
              <a:t> web </a:t>
            </a:r>
            <a:r>
              <a:rPr lang="ca-ES" dirty="0" err="1" smtClean="0">
                <a:solidFill>
                  <a:srgbClr val="993489"/>
                </a:solidFill>
              </a:rPr>
              <a:t>access</a:t>
            </a:r>
            <a:endParaRPr lang="es-ES" dirty="0">
              <a:solidFill>
                <a:srgbClr val="993489"/>
              </a:solidFill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029" y="852488"/>
            <a:ext cx="7935432" cy="5925377"/>
          </a:xfrm>
          <a:prstGeom prst="rect">
            <a:avLst/>
          </a:prstGeom>
        </p:spPr>
      </p:pic>
      <p:sp>
        <p:nvSpPr>
          <p:cNvPr id="4" name="Oval 3"/>
          <p:cNvSpPr>
            <a:spLocks noChangeArrowheads="1"/>
          </p:cNvSpPr>
          <p:nvPr/>
        </p:nvSpPr>
        <p:spPr bwMode="auto">
          <a:xfrm>
            <a:off x="1136576" y="3717032"/>
            <a:ext cx="4032448" cy="936625"/>
          </a:xfrm>
          <a:prstGeom prst="ellipse">
            <a:avLst/>
          </a:prstGeom>
          <a:noFill/>
          <a:ln w="57150" algn="ctr">
            <a:solidFill>
              <a:srgbClr val="FFC000"/>
            </a:solidFill>
            <a:round/>
            <a:headEnd/>
            <a:tailEnd/>
          </a:ln>
        </p:spPr>
        <p:txBody>
          <a:bodyPr/>
          <a:lstStyle/>
          <a:p>
            <a:endParaRPr lang="ca-ES" altLang="ca-ES"/>
          </a:p>
        </p:txBody>
      </p:sp>
    </p:spTree>
    <p:extLst>
      <p:ext uri="{BB962C8B-B14F-4D97-AF65-F5344CB8AC3E}">
        <p14:creationId xmlns:p14="http://schemas.microsoft.com/office/powerpoint/2010/main" val="3776928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4163" y="0"/>
            <a:ext cx="73776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625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1485900" y="319088"/>
            <a:ext cx="6865938" cy="1068387"/>
          </a:xfrm>
        </p:spPr>
        <p:txBody>
          <a:bodyPr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ca-ES" dirty="0" smtClean="0"/>
              <a:t>Methodology</a:t>
            </a:r>
          </a:p>
        </p:txBody>
      </p:sp>
      <p:sp>
        <p:nvSpPr>
          <p:cNvPr id="8195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742950" y="1371600"/>
            <a:ext cx="8420100" cy="3978275"/>
          </a:xfrm>
        </p:spPr>
        <p:txBody>
          <a:bodyPr/>
          <a:lstStyle/>
          <a:p>
            <a:pPr marL="341313" indent="-341313">
              <a:buFont typeface="Verdana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ca-ES" dirty="0" smtClean="0">
                <a:solidFill>
                  <a:srgbClr val="993489"/>
                </a:solidFill>
              </a:rPr>
              <a:t>This course is </a:t>
            </a:r>
            <a:r>
              <a:rPr lang="en-US" altLang="ca-ES" dirty="0">
                <a:solidFill>
                  <a:srgbClr val="993489"/>
                </a:solidFill>
              </a:rPr>
              <a:t> </a:t>
            </a:r>
            <a:r>
              <a:rPr lang="en-US" altLang="ca-ES" dirty="0" smtClean="0">
                <a:solidFill>
                  <a:srgbClr val="993489"/>
                </a:solidFill>
              </a:rPr>
              <a:t>about applied statistics</a:t>
            </a:r>
            <a:endParaRPr lang="en-US" altLang="ca-ES" b="1" i="1" dirty="0" smtClean="0">
              <a:solidFill>
                <a:srgbClr val="993489"/>
              </a:solidFill>
            </a:endParaRPr>
          </a:p>
          <a:p>
            <a:pPr marL="341313" indent="-341313">
              <a:buFont typeface="Verdana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ca-ES" dirty="0" smtClean="0">
                <a:solidFill>
                  <a:srgbClr val="993489"/>
                </a:solidFill>
              </a:rPr>
              <a:t>We work </a:t>
            </a:r>
            <a:r>
              <a:rPr lang="en-US" altLang="ca-ES" dirty="0" smtClean="0">
                <a:solidFill>
                  <a:srgbClr val="993489"/>
                </a:solidFill>
              </a:rPr>
              <a:t>with real data examples</a:t>
            </a:r>
          </a:p>
          <a:p>
            <a:pPr marL="341313" indent="-341313">
              <a:buFont typeface="Verdana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ca-ES" dirty="0" smtClean="0">
                <a:solidFill>
                  <a:srgbClr val="993489"/>
                </a:solidFill>
              </a:rPr>
              <a:t>Data analysis with </a:t>
            </a:r>
            <a:r>
              <a:rPr lang="en-US" altLang="ca-ES" b="1" dirty="0" smtClean="0">
                <a:solidFill>
                  <a:srgbClr val="993489"/>
                </a:solidFill>
              </a:rPr>
              <a:t>R</a:t>
            </a:r>
            <a:r>
              <a:rPr lang="en-US" altLang="ca-ES" dirty="0" smtClean="0">
                <a:solidFill>
                  <a:srgbClr val="993489"/>
                </a:solidFill>
              </a:rPr>
              <a:t> and </a:t>
            </a:r>
            <a:r>
              <a:rPr lang="en-US" altLang="ca-ES" b="1" dirty="0" smtClean="0">
                <a:solidFill>
                  <a:srgbClr val="993489"/>
                </a:solidFill>
              </a:rPr>
              <a:t>R commander. </a:t>
            </a:r>
          </a:p>
          <a:p>
            <a:pPr marL="341313" indent="-341313">
              <a:buFont typeface="Verdana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ca-ES" dirty="0" smtClean="0">
                <a:solidFill>
                  <a:srgbClr val="993489"/>
                </a:solidFill>
              </a:rPr>
              <a:t>Theory </a:t>
            </a:r>
            <a:r>
              <a:rPr lang="en-US" altLang="ca-ES" dirty="0" smtClean="0">
                <a:solidFill>
                  <a:srgbClr val="993489"/>
                </a:solidFill>
              </a:rPr>
              <a:t>is important , but </a:t>
            </a:r>
            <a:r>
              <a:rPr lang="en-US" altLang="ca-ES" dirty="0" smtClean="0">
                <a:solidFill>
                  <a:srgbClr val="993489"/>
                </a:solidFill>
              </a:rPr>
              <a:t>discussion </a:t>
            </a:r>
            <a:r>
              <a:rPr lang="en-US" altLang="ca-ES" dirty="0" smtClean="0">
                <a:solidFill>
                  <a:srgbClr val="993489"/>
                </a:solidFill>
              </a:rPr>
              <a:t>of real problems </a:t>
            </a:r>
            <a:r>
              <a:rPr lang="en-US" altLang="ca-ES" dirty="0" smtClean="0">
                <a:solidFill>
                  <a:srgbClr val="993489"/>
                </a:solidFill>
              </a:rPr>
              <a:t>is what leads to understanding. </a:t>
            </a:r>
          </a:p>
          <a:p>
            <a:pPr marL="341313" indent="-341313">
              <a:buFont typeface="Verdana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ca-ES" dirty="0" smtClean="0">
                <a:solidFill>
                  <a:srgbClr val="993489"/>
                </a:solidFill>
              </a:rPr>
              <a:t>Program </a:t>
            </a:r>
            <a:r>
              <a:rPr lang="en-US" altLang="ca-ES" dirty="0" smtClean="0">
                <a:solidFill>
                  <a:srgbClr val="993489"/>
                </a:solidFill>
              </a:rPr>
              <a:t>is flexible and may be adapted to </a:t>
            </a:r>
            <a:r>
              <a:rPr lang="en-US" altLang="ca-ES" dirty="0" smtClean="0">
                <a:solidFill>
                  <a:srgbClr val="993489"/>
                </a:solidFill>
              </a:rPr>
              <a:t>your needs.</a:t>
            </a:r>
            <a:endParaRPr lang="en-US" altLang="ca-ES" dirty="0" smtClean="0">
              <a:solidFill>
                <a:srgbClr val="993489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1 Marcador de número de diapositiva"/>
          <p:cNvSpPr>
            <a:spLocks noGrp="1"/>
          </p:cNvSpPr>
          <p:nvPr>
            <p:ph type="sldNum" sz="quarter" idx="4294967295"/>
          </p:nvPr>
        </p:nvSpPr>
        <p:spPr bwMode="auto">
          <a:xfrm>
            <a:off x="8696325" y="6503988"/>
            <a:ext cx="1063625" cy="287337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fld id="{E2E99A89-06B8-4C17-9D91-A165BDF0C585}" type="slidenum">
              <a:rPr lang="ca-ES" altLang="ca-ES"/>
              <a:pPr/>
              <a:t>13</a:t>
            </a:fld>
            <a:endParaRPr lang="ca-ES" altLang="ca-ES"/>
          </a:p>
        </p:txBody>
      </p:sp>
      <p:graphicFrame>
        <p:nvGraphicFramePr>
          <p:cNvPr id="9219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63577131"/>
              </p:ext>
            </p:extLst>
          </p:nvPr>
        </p:nvGraphicFramePr>
        <p:xfrm>
          <a:off x="423188" y="1556792"/>
          <a:ext cx="9482812" cy="53012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96" name="Imagen" r:id="rId4" imgW="2314396" imgH="2314469" progId="MS_ClipArt_Gallery.2">
                  <p:embed/>
                </p:oleObj>
              </mc:Choice>
              <mc:Fallback>
                <p:oleObj name="Imagen" r:id="rId4" imgW="2314396" imgH="2314469" progId="MS_ClipArt_Gallery.2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3188" y="1556792"/>
                        <a:ext cx="9482812" cy="5301208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9395" name="Text Box 3"/>
          <p:cNvSpPr txBox="1">
            <a:spLocks noChangeArrowheads="1"/>
          </p:cNvSpPr>
          <p:nvPr/>
        </p:nvSpPr>
        <p:spPr bwMode="auto">
          <a:xfrm>
            <a:off x="495300" y="2863850"/>
            <a:ext cx="32639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  <a:defRPr/>
            </a:pPr>
            <a:r>
              <a:rPr lang="es-ES_tradnl" sz="2800" b="1" dirty="0" err="1" smtClean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Nature</a:t>
            </a:r>
            <a:endParaRPr lang="es-ES_tradnl" sz="2400" b="1" dirty="0">
              <a:solidFill>
                <a:srgbClr val="333399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</a:endParaRPr>
          </a:p>
        </p:txBody>
      </p:sp>
      <p:graphicFrame>
        <p:nvGraphicFramePr>
          <p:cNvPr id="59396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78002427"/>
              </p:ext>
            </p:extLst>
          </p:nvPr>
        </p:nvGraphicFramePr>
        <p:xfrm>
          <a:off x="725722" y="1571625"/>
          <a:ext cx="2997200" cy="1352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97" name="Imagen" r:id="rId6" imgW="1372514" imgH="878738" progId="MS_ClipArt_Gallery.2">
                  <p:embed/>
                </p:oleObj>
              </mc:Choice>
              <mc:Fallback>
                <p:oleObj name="Imagen" r:id="rId6" imgW="1372514" imgH="878738" progId="MS_ClipArt_Gallery.2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5722" y="1571625"/>
                        <a:ext cx="2997200" cy="13525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9397" name="Object 4"/>
          <p:cNvGraphicFramePr>
            <a:graphicFrameLocks noChangeAspect="1"/>
          </p:cNvGraphicFramePr>
          <p:nvPr/>
        </p:nvGraphicFramePr>
        <p:xfrm>
          <a:off x="7591425" y="1655763"/>
          <a:ext cx="1700213" cy="1285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98" name="Imagen" r:id="rId8" imgW="998525" imgH="1125626" progId="MS_ClipArt_Gallery.2">
                  <p:embed/>
                </p:oleObj>
              </mc:Choice>
              <mc:Fallback>
                <p:oleObj name="Imagen" r:id="rId8" imgW="998525" imgH="1125626" progId="MS_ClipArt_Gallery.2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91425" y="1655763"/>
                        <a:ext cx="1700213" cy="12858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9398" name="Object 5"/>
          <p:cNvGraphicFramePr>
            <a:graphicFrameLocks noChangeAspect="1"/>
          </p:cNvGraphicFramePr>
          <p:nvPr/>
        </p:nvGraphicFramePr>
        <p:xfrm>
          <a:off x="7661275" y="4210050"/>
          <a:ext cx="1560513" cy="1254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99" name="Imagen" r:id="rId10" imgW="868680" imgH="1004011" progId="MS_ClipArt_Gallery.2">
                  <p:embed/>
                </p:oleObj>
              </mc:Choice>
              <mc:Fallback>
                <p:oleObj name="Imagen" r:id="rId10" imgW="868680" imgH="1004011" progId="MS_ClipArt_Gallery.2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61275" y="4210050"/>
                        <a:ext cx="1560513" cy="12541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9399" name="Text Box 7"/>
          <p:cNvSpPr txBox="1">
            <a:spLocks noChangeArrowheads="1"/>
          </p:cNvSpPr>
          <p:nvPr/>
        </p:nvSpPr>
        <p:spPr bwMode="auto">
          <a:xfrm>
            <a:off x="4751388" y="3190875"/>
            <a:ext cx="176212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  <a:defRPr/>
            </a:pPr>
            <a:r>
              <a:rPr lang="es-ES_tradnl" sz="2800" b="1" dirty="0" err="1" smtClean="0">
                <a:solidFill>
                  <a:srgbClr val="FF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Generate</a:t>
            </a:r>
            <a:endParaRPr lang="es-ES_tradnl" sz="2400" b="1" dirty="0">
              <a:solidFill>
                <a:srgbClr val="FF33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</a:endParaRPr>
          </a:p>
        </p:txBody>
      </p:sp>
      <p:sp>
        <p:nvSpPr>
          <p:cNvPr id="59400" name="Line 8"/>
          <p:cNvSpPr>
            <a:spLocks noChangeShapeType="1"/>
          </p:cNvSpPr>
          <p:nvPr/>
        </p:nvSpPr>
        <p:spPr bwMode="auto">
          <a:xfrm>
            <a:off x="3689350" y="2160588"/>
            <a:ext cx="3916363" cy="71437"/>
          </a:xfrm>
          <a:prstGeom prst="line">
            <a:avLst/>
          </a:prstGeom>
          <a:noFill/>
          <a:ln w="76200" cmpd="tri">
            <a:solidFill>
              <a:srgbClr val="FF9900"/>
            </a:solidFill>
            <a:round/>
            <a:headEnd/>
            <a:tailEnd type="stealth" w="med" len="lg"/>
          </a:ln>
        </p:spPr>
        <p:txBody>
          <a:bodyPr wrap="none" anchor="ctr"/>
          <a:lstStyle/>
          <a:p>
            <a:endParaRPr lang="en-GB"/>
          </a:p>
        </p:txBody>
      </p:sp>
      <p:sp>
        <p:nvSpPr>
          <p:cNvPr id="59402" name="Text Box 10"/>
          <p:cNvSpPr txBox="1">
            <a:spLocks noChangeArrowheads="1"/>
          </p:cNvSpPr>
          <p:nvPr/>
        </p:nvSpPr>
        <p:spPr bwMode="auto">
          <a:xfrm>
            <a:off x="7292975" y="2924175"/>
            <a:ext cx="241935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  <a:defRPr/>
            </a:pPr>
            <a:r>
              <a:rPr lang="es-ES_tradnl" sz="2800" b="1" dirty="0" smtClean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Real data</a:t>
            </a:r>
            <a:endParaRPr lang="es-ES_tradnl" sz="2800" b="1" dirty="0">
              <a:solidFill>
                <a:srgbClr val="333399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</a:endParaRPr>
          </a:p>
        </p:txBody>
      </p:sp>
      <p:sp>
        <p:nvSpPr>
          <p:cNvPr id="59403" name="Text Box 11"/>
          <p:cNvSpPr txBox="1">
            <a:spLocks noChangeArrowheads="1"/>
          </p:cNvSpPr>
          <p:nvPr/>
        </p:nvSpPr>
        <p:spPr bwMode="auto">
          <a:xfrm>
            <a:off x="955675" y="5670550"/>
            <a:ext cx="2259013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  <a:defRPr/>
            </a:pPr>
            <a:r>
              <a:rPr lang="es-ES_tradnl" sz="2800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“</a:t>
            </a:r>
            <a:r>
              <a:rPr lang="es-ES_tradnl" sz="2800" b="1" dirty="0" err="1" smtClean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Studied</a:t>
            </a:r>
            <a:r>
              <a:rPr lang="es-ES_tradnl" sz="2800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 </a:t>
            </a:r>
            <a:r>
              <a:rPr lang="es-ES_tradnl" sz="2800" b="1" dirty="0" err="1" smtClean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nature</a:t>
            </a:r>
            <a:r>
              <a:rPr lang="es-ES_tradnl" sz="2800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”</a:t>
            </a:r>
            <a:endParaRPr lang="es-ES_tradnl" sz="2400" b="1" dirty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</a:endParaRPr>
          </a:p>
        </p:txBody>
      </p:sp>
      <p:sp>
        <p:nvSpPr>
          <p:cNvPr id="59404" name="Line 12"/>
          <p:cNvSpPr>
            <a:spLocks noChangeShapeType="1"/>
          </p:cNvSpPr>
          <p:nvPr/>
        </p:nvSpPr>
        <p:spPr bwMode="auto">
          <a:xfrm>
            <a:off x="3570288" y="4967288"/>
            <a:ext cx="4021137" cy="0"/>
          </a:xfrm>
          <a:prstGeom prst="line">
            <a:avLst/>
          </a:prstGeom>
          <a:noFill/>
          <a:ln w="76200" cmpd="tri">
            <a:solidFill>
              <a:srgbClr val="FF9900"/>
            </a:solidFill>
            <a:round/>
            <a:headEnd type="stealth" w="med" len="lg"/>
            <a:tailEnd type="none" w="med" len="lg"/>
          </a:ln>
        </p:spPr>
        <p:txBody>
          <a:bodyPr wrap="none" anchor="ctr"/>
          <a:lstStyle/>
          <a:p>
            <a:endParaRPr lang="en-GB"/>
          </a:p>
        </p:txBody>
      </p:sp>
      <p:sp>
        <p:nvSpPr>
          <p:cNvPr id="59406" name="Text Box 14"/>
          <p:cNvSpPr txBox="1">
            <a:spLocks noChangeArrowheads="1"/>
          </p:cNvSpPr>
          <p:nvPr/>
        </p:nvSpPr>
        <p:spPr bwMode="auto">
          <a:xfrm>
            <a:off x="4568825" y="5918200"/>
            <a:ext cx="2125663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  <a:defRPr/>
            </a:pPr>
            <a:r>
              <a:rPr lang="es-ES_tradnl" sz="2800" b="1" dirty="0" err="1" smtClean="0">
                <a:solidFill>
                  <a:srgbClr val="99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Statistical</a:t>
            </a:r>
            <a:r>
              <a:rPr lang="es-ES_tradnl" sz="2800" b="1" dirty="0" smtClean="0">
                <a:solidFill>
                  <a:srgbClr val="99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 </a:t>
            </a:r>
            <a:r>
              <a:rPr lang="es-ES_tradnl" sz="2800" b="1" dirty="0" err="1" smtClean="0">
                <a:solidFill>
                  <a:srgbClr val="99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methods</a:t>
            </a:r>
            <a:endParaRPr lang="es-ES_tradnl" sz="2400" b="1" dirty="0">
              <a:solidFill>
                <a:srgbClr val="990099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</a:endParaRPr>
          </a:p>
        </p:txBody>
      </p:sp>
      <p:graphicFrame>
        <p:nvGraphicFramePr>
          <p:cNvPr id="59407" name="Object 6"/>
          <p:cNvGraphicFramePr>
            <a:graphicFrameLocks noChangeAspect="1"/>
          </p:cNvGraphicFramePr>
          <p:nvPr/>
        </p:nvGraphicFramePr>
        <p:xfrm>
          <a:off x="803275" y="4318000"/>
          <a:ext cx="2997200" cy="1350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00" name="Imagen" r:id="rId12" imgW="1372514" imgH="878738" progId="MS_ClipArt_Gallery.2">
                  <p:embed/>
                </p:oleObj>
              </mc:Choice>
              <mc:Fallback>
                <p:oleObj name="Imagen" r:id="rId12" imgW="1372514" imgH="878738" progId="MS_ClipArt_Gallery.2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lum bright="46000" contrast="-62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3275" y="4318000"/>
                        <a:ext cx="2997200" cy="13509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9408" name="Text Box 16"/>
          <p:cNvSpPr txBox="1">
            <a:spLocks noChangeArrowheads="1"/>
          </p:cNvSpPr>
          <p:nvPr/>
        </p:nvSpPr>
        <p:spPr bwMode="auto">
          <a:xfrm>
            <a:off x="7567613" y="5510213"/>
            <a:ext cx="2151062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  <a:defRPr/>
            </a:pPr>
            <a:r>
              <a:rPr lang="es-ES_tradnl" sz="2800" b="1" dirty="0" err="1" smtClean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Observed</a:t>
            </a:r>
            <a:r>
              <a:rPr lang="es-ES_tradnl" sz="2800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 data</a:t>
            </a:r>
            <a:endParaRPr lang="es-ES_tradnl" sz="2400" b="1" dirty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</a:endParaRPr>
          </a:p>
        </p:txBody>
      </p:sp>
      <p:sp>
        <p:nvSpPr>
          <p:cNvPr id="59410" name="Rectangle 18"/>
          <p:cNvSpPr>
            <a:spLocks noChangeArrowheads="1"/>
          </p:cNvSpPr>
          <p:nvPr/>
        </p:nvSpPr>
        <p:spPr bwMode="auto">
          <a:xfrm>
            <a:off x="1136577" y="404813"/>
            <a:ext cx="7327974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s-ES" altLang="ca-ES" sz="2800" dirty="0" err="1" smtClean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The</a:t>
            </a:r>
            <a:r>
              <a:rPr lang="es-ES" altLang="ca-ES" sz="2800" dirty="0" smtClean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 </a:t>
            </a:r>
            <a:r>
              <a:rPr lang="es-ES" altLang="ca-ES" sz="2800" dirty="0" err="1" smtClean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statistical</a:t>
            </a:r>
            <a:r>
              <a:rPr lang="es-ES" altLang="ca-ES" sz="2800" dirty="0" smtClean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 (</a:t>
            </a:r>
            <a:r>
              <a:rPr lang="es-ES" altLang="ca-ES" sz="2800" dirty="0" err="1" smtClean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scientifical</a:t>
            </a:r>
            <a:r>
              <a:rPr lang="es-ES" altLang="ca-ES" sz="2800" dirty="0" smtClean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?) </a:t>
            </a:r>
            <a:r>
              <a:rPr lang="es-ES" altLang="ca-ES" sz="2800" dirty="0" err="1" smtClean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process</a:t>
            </a:r>
            <a:endParaRPr lang="ca-ES" altLang="ca-ES" sz="2800" dirty="0">
              <a:solidFill>
                <a:srgbClr val="000000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9412" name="Picture 20" descr="j0233807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4251325" y="1125538"/>
            <a:ext cx="2381250" cy="2081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9413" name="Picture 21" descr="j0295353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4895850" y="3933825"/>
            <a:ext cx="1930400" cy="1824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9414" name="Line 22"/>
          <p:cNvSpPr>
            <a:spLocks noChangeShapeType="1"/>
          </p:cNvSpPr>
          <p:nvPr/>
        </p:nvSpPr>
        <p:spPr bwMode="auto">
          <a:xfrm flipH="1">
            <a:off x="8307388" y="3455988"/>
            <a:ext cx="0" cy="720725"/>
          </a:xfrm>
          <a:prstGeom prst="line">
            <a:avLst/>
          </a:prstGeom>
          <a:noFill/>
          <a:ln w="76200" cmpd="tri">
            <a:solidFill>
              <a:srgbClr val="FF9900"/>
            </a:solidFill>
            <a:round/>
            <a:headEnd/>
            <a:tailEnd type="stealth" w="med" len="lg"/>
          </a:ln>
        </p:spPr>
        <p:txBody>
          <a:bodyPr wrap="none" anchor="ctr"/>
          <a:lstStyle/>
          <a:p>
            <a:endParaRPr lang="en-GB"/>
          </a:p>
        </p:txBody>
      </p:sp>
      <p:sp>
        <p:nvSpPr>
          <p:cNvPr id="59415" name="Line 23"/>
          <p:cNvSpPr>
            <a:spLocks noChangeShapeType="1"/>
          </p:cNvSpPr>
          <p:nvPr/>
        </p:nvSpPr>
        <p:spPr bwMode="auto">
          <a:xfrm flipH="1" flipV="1">
            <a:off x="2066925" y="3313113"/>
            <a:ext cx="0" cy="935037"/>
          </a:xfrm>
          <a:prstGeom prst="line">
            <a:avLst/>
          </a:prstGeom>
          <a:noFill/>
          <a:ln w="76200" cmpd="tri">
            <a:solidFill>
              <a:srgbClr val="FF9900"/>
            </a:solidFill>
            <a:round/>
            <a:headEnd/>
            <a:tailEnd type="stealth" w="med" len="lg"/>
          </a:ln>
        </p:spPr>
        <p:txBody>
          <a:bodyPr wrap="none" anchor="ctr"/>
          <a:lstStyle/>
          <a:p>
            <a:endParaRPr lang="en-GB"/>
          </a:p>
        </p:txBody>
      </p:sp>
      <p:pic>
        <p:nvPicPr>
          <p:cNvPr id="9237" name="Picture 117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8542338" y="3500438"/>
            <a:ext cx="496887" cy="45878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9238" name="Picture 120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7448550" y="3500438"/>
            <a:ext cx="411163" cy="3778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9239" name="Picture 126"/>
          <p:cNvPicPr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7918450" y="3500438"/>
            <a:ext cx="485775" cy="44926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93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93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3" presetClass="entr" presetSubtype="27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93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93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7" dur="500"/>
                                        <p:tgtEl>
                                          <p:spTgt spid="59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3" presetID="23" presetClass="entr" presetSubtype="27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93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93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93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93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4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94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94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2" dur="500"/>
                                        <p:tgtEl>
                                          <p:spTgt spid="59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593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593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0" presetID="23" presetClass="entr" presetSubtype="27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594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594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55" presetID="18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57" dur="500"/>
                                        <p:tgtEl>
                                          <p:spTgt spid="59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3" presetID="23" presetClass="entr" presetSubtype="27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594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594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594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594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74" presetID="23" presetClass="entr" presetSubtype="27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594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594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 nodeType="clickPar">
                      <p:stCondLst>
                        <p:cond delay="indefinite"/>
                      </p:stCondLst>
                      <p:childTnLst>
                        <p:par>
                          <p:cTn id="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0" presetID="18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82" dur="500"/>
                                        <p:tgtEl>
                                          <p:spTgt spid="59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395" grpId="0" autoUpdateAnimBg="0"/>
      <p:bldP spid="59399" grpId="0" autoUpdateAnimBg="0"/>
      <p:bldP spid="59400" grpId="0" animBg="1"/>
      <p:bldP spid="59402" grpId="0" autoUpdateAnimBg="0"/>
      <p:bldP spid="59403" grpId="0" autoUpdateAnimBg="0"/>
      <p:bldP spid="59404" grpId="0" animBg="1"/>
      <p:bldP spid="59406" grpId="0" autoUpdateAnimBg="0"/>
      <p:bldP spid="59408" grpId="0" autoUpdateAnimBg="0"/>
      <p:bldP spid="59414" grpId="0" animBg="1"/>
      <p:bldP spid="5941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1 Marcador de número de diapositiva"/>
          <p:cNvSpPr>
            <a:spLocks noGrp="1"/>
          </p:cNvSpPr>
          <p:nvPr>
            <p:ph type="sldNum" sz="quarter" idx="4294967295"/>
          </p:nvPr>
        </p:nvSpPr>
        <p:spPr bwMode="auto">
          <a:xfrm>
            <a:off x="8696325" y="6453188"/>
            <a:ext cx="1063625" cy="287337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fld id="{66F9DAC3-FECA-4B39-85B3-B7C3FF2F7005}" type="slidenum">
              <a:rPr lang="ca-ES" altLang="ca-ES"/>
              <a:pPr/>
              <a:t>14</a:t>
            </a:fld>
            <a:endParaRPr lang="ca-ES" altLang="ca-ES"/>
          </a:p>
        </p:txBody>
      </p:sp>
      <p:sp>
        <p:nvSpPr>
          <p:cNvPr id="61442" name="Text Box 2"/>
          <p:cNvSpPr txBox="1">
            <a:spLocks noChangeArrowheads="1"/>
          </p:cNvSpPr>
          <p:nvPr/>
        </p:nvSpPr>
        <p:spPr bwMode="auto">
          <a:xfrm>
            <a:off x="495300" y="1295400"/>
            <a:ext cx="3811588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  <a:defRPr/>
            </a:pPr>
            <a:r>
              <a:rPr lang="ca-ES" sz="4000" b="1" dirty="0" err="1" smtClean="0">
                <a:solidFill>
                  <a:srgbClr val="80008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Descript</a:t>
            </a:r>
            <a:endParaRPr lang="ca-ES" sz="4000" b="1" dirty="0">
              <a:solidFill>
                <a:srgbClr val="80008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</a:endParaRPr>
          </a:p>
        </p:txBody>
      </p:sp>
      <p:sp>
        <p:nvSpPr>
          <p:cNvPr id="61443" name="Text Box 3"/>
          <p:cNvSpPr txBox="1">
            <a:spLocks noChangeArrowheads="1"/>
          </p:cNvSpPr>
          <p:nvPr/>
        </p:nvSpPr>
        <p:spPr bwMode="auto">
          <a:xfrm>
            <a:off x="5613400" y="1295400"/>
            <a:ext cx="4292600" cy="10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0" hangingPunct="0">
              <a:spcBef>
                <a:spcPts val="0"/>
              </a:spcBef>
              <a:defRPr/>
            </a:pPr>
            <a:r>
              <a:rPr lang="ca-ES" sz="4000" b="1" i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Estimation</a:t>
            </a:r>
            <a:endParaRPr lang="ca-ES" sz="4000" b="1" i="1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</a:endParaRPr>
          </a:p>
          <a:p>
            <a:pPr algn="ctr" eaLnBrk="0" hangingPunct="0">
              <a:spcBef>
                <a:spcPts val="0"/>
              </a:spcBef>
              <a:defRPr/>
            </a:pPr>
            <a:r>
              <a:rPr lang="ca-ES" sz="2000" b="1" i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Summary</a:t>
            </a:r>
            <a:r>
              <a:rPr lang="ca-ES" sz="2000" b="1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 </a:t>
            </a:r>
            <a:r>
              <a:rPr lang="ca-ES" sz="2000" b="1" i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measures</a:t>
            </a:r>
            <a:r>
              <a:rPr lang="ca-ES" sz="2000" b="1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. </a:t>
            </a:r>
            <a:r>
              <a:rPr lang="ca-ES" sz="2000" b="1" i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Graphs</a:t>
            </a:r>
            <a:r>
              <a:rPr lang="ca-ES" sz="2000" b="1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. </a:t>
            </a:r>
            <a:r>
              <a:rPr lang="ca-ES" sz="2000" b="1" i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CIs</a:t>
            </a:r>
            <a:endParaRPr lang="ca-ES" b="1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</a:endParaRPr>
          </a:p>
        </p:txBody>
      </p:sp>
      <p:sp>
        <p:nvSpPr>
          <p:cNvPr id="61444" name="Text Box 4"/>
          <p:cNvSpPr txBox="1">
            <a:spLocks noChangeArrowheads="1"/>
          </p:cNvSpPr>
          <p:nvPr/>
        </p:nvSpPr>
        <p:spPr bwMode="auto">
          <a:xfrm>
            <a:off x="495300" y="2819400"/>
            <a:ext cx="3811588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  <a:defRPr/>
            </a:pPr>
            <a:r>
              <a:rPr lang="ca-ES" sz="4000" b="1" dirty="0" smtClean="0">
                <a:solidFill>
                  <a:srgbClr val="80008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Compare</a:t>
            </a:r>
            <a:endParaRPr lang="ca-ES" sz="4000" b="1" dirty="0">
              <a:solidFill>
                <a:srgbClr val="80008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</a:endParaRPr>
          </a:p>
        </p:txBody>
      </p:sp>
      <p:sp>
        <p:nvSpPr>
          <p:cNvPr id="61445" name="Text Box 5"/>
          <p:cNvSpPr txBox="1">
            <a:spLocks noChangeArrowheads="1"/>
          </p:cNvSpPr>
          <p:nvPr/>
        </p:nvSpPr>
        <p:spPr bwMode="auto">
          <a:xfrm>
            <a:off x="608013" y="4724400"/>
            <a:ext cx="3811587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  <a:defRPr/>
            </a:pPr>
            <a:r>
              <a:rPr lang="ca-ES" sz="4000" b="1" dirty="0" err="1" smtClean="0">
                <a:solidFill>
                  <a:srgbClr val="80008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Relate</a:t>
            </a:r>
            <a:r>
              <a:rPr lang="ca-ES" sz="4000" b="1" dirty="0" smtClean="0">
                <a:solidFill>
                  <a:srgbClr val="80008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 or </a:t>
            </a:r>
            <a:r>
              <a:rPr lang="ca-ES" sz="4000" b="1" dirty="0" err="1" smtClean="0">
                <a:solidFill>
                  <a:srgbClr val="80008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predict</a:t>
            </a:r>
            <a:endParaRPr lang="ca-ES" sz="4000" b="1" dirty="0">
              <a:solidFill>
                <a:srgbClr val="80008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</a:endParaRPr>
          </a:p>
        </p:txBody>
      </p:sp>
      <p:sp>
        <p:nvSpPr>
          <p:cNvPr id="61446" name="Text Box 6"/>
          <p:cNvSpPr txBox="1">
            <a:spLocks noChangeArrowheads="1"/>
          </p:cNvSpPr>
          <p:nvPr/>
        </p:nvSpPr>
        <p:spPr bwMode="auto">
          <a:xfrm>
            <a:off x="5888038" y="2852738"/>
            <a:ext cx="3582987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  <a:defRPr/>
            </a:pPr>
            <a:r>
              <a:rPr lang="ca-ES" sz="4000" b="1" i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Hypothesis</a:t>
            </a:r>
            <a:r>
              <a:rPr lang="ca-ES" sz="4000" b="1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 </a:t>
            </a:r>
            <a:r>
              <a:rPr lang="ca-ES" sz="4000" b="1" i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testing</a:t>
            </a:r>
            <a:endParaRPr lang="ca-ES" sz="2400" b="1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</a:endParaRPr>
          </a:p>
        </p:txBody>
      </p:sp>
      <p:sp>
        <p:nvSpPr>
          <p:cNvPr id="61447" name="Text Box 7"/>
          <p:cNvSpPr txBox="1">
            <a:spLocks noChangeArrowheads="1"/>
          </p:cNvSpPr>
          <p:nvPr/>
        </p:nvSpPr>
        <p:spPr bwMode="auto">
          <a:xfrm>
            <a:off x="5867400" y="4800600"/>
            <a:ext cx="3581400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  <a:defRPr/>
            </a:pPr>
            <a:r>
              <a:rPr lang="ca-ES" sz="4000" b="1" i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Modelling</a:t>
            </a:r>
            <a:r>
              <a:rPr lang="ca-ES" sz="4000" b="1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 or </a:t>
            </a:r>
            <a:r>
              <a:rPr lang="ca-ES" sz="4000" b="1" i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Regression</a:t>
            </a:r>
            <a:endParaRPr lang="ca-ES" sz="2400" b="1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</a:endParaRPr>
          </a:p>
        </p:txBody>
      </p:sp>
      <p:sp>
        <p:nvSpPr>
          <p:cNvPr id="61448" name="Line 8"/>
          <p:cNvSpPr>
            <a:spLocks noChangeShapeType="1"/>
          </p:cNvSpPr>
          <p:nvPr/>
        </p:nvSpPr>
        <p:spPr bwMode="auto">
          <a:xfrm>
            <a:off x="3797300" y="1752600"/>
            <a:ext cx="1981200" cy="0"/>
          </a:xfrm>
          <a:prstGeom prst="line">
            <a:avLst/>
          </a:prstGeom>
          <a:noFill/>
          <a:ln w="76200" cmpd="tri">
            <a:solidFill>
              <a:schemeClr val="accent2"/>
            </a:solidFill>
            <a:round/>
            <a:headEnd type="stealth" w="med" len="med"/>
            <a:tailEnd type="stealth" w="med" len="med"/>
          </a:ln>
        </p:spPr>
        <p:txBody>
          <a:bodyPr wrap="none" anchor="ctr"/>
          <a:lstStyle/>
          <a:p>
            <a:endParaRPr lang="en-GB"/>
          </a:p>
        </p:txBody>
      </p:sp>
      <p:sp>
        <p:nvSpPr>
          <p:cNvPr id="61449" name="Line 9"/>
          <p:cNvSpPr>
            <a:spLocks noChangeShapeType="1"/>
          </p:cNvSpPr>
          <p:nvPr/>
        </p:nvSpPr>
        <p:spPr bwMode="auto">
          <a:xfrm>
            <a:off x="3810000" y="3276600"/>
            <a:ext cx="1981200" cy="0"/>
          </a:xfrm>
          <a:prstGeom prst="line">
            <a:avLst/>
          </a:prstGeom>
          <a:noFill/>
          <a:ln w="76200" cmpd="tri">
            <a:solidFill>
              <a:schemeClr val="accent2"/>
            </a:solidFill>
            <a:round/>
            <a:headEnd type="stealth" w="med" len="med"/>
            <a:tailEnd type="stealth" w="med" len="med"/>
          </a:ln>
        </p:spPr>
        <p:txBody>
          <a:bodyPr wrap="none" anchor="ctr"/>
          <a:lstStyle/>
          <a:p>
            <a:endParaRPr lang="en-GB"/>
          </a:p>
        </p:txBody>
      </p:sp>
      <p:sp>
        <p:nvSpPr>
          <p:cNvPr id="61450" name="Line 10"/>
          <p:cNvSpPr>
            <a:spLocks noChangeShapeType="1"/>
          </p:cNvSpPr>
          <p:nvPr/>
        </p:nvSpPr>
        <p:spPr bwMode="auto">
          <a:xfrm>
            <a:off x="3962400" y="5562600"/>
            <a:ext cx="1981200" cy="0"/>
          </a:xfrm>
          <a:prstGeom prst="line">
            <a:avLst/>
          </a:prstGeom>
          <a:noFill/>
          <a:ln w="76200" cmpd="tri">
            <a:solidFill>
              <a:schemeClr val="accent2"/>
            </a:solidFill>
            <a:round/>
            <a:headEnd type="stealth" w="med" len="med"/>
            <a:tailEnd type="stealth" w="med" len="med"/>
          </a:ln>
        </p:spPr>
        <p:txBody>
          <a:bodyPr wrap="none" anchor="ctr"/>
          <a:lstStyle/>
          <a:p>
            <a:endParaRPr lang="en-GB"/>
          </a:p>
        </p:txBody>
      </p:sp>
      <p:sp>
        <p:nvSpPr>
          <p:cNvPr id="61452" name="Rectangle 12"/>
          <p:cNvSpPr>
            <a:spLocks noChangeArrowheads="1"/>
          </p:cNvSpPr>
          <p:nvPr/>
        </p:nvSpPr>
        <p:spPr bwMode="auto">
          <a:xfrm>
            <a:off x="1520825" y="260350"/>
            <a:ext cx="6864350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ca-ES" altLang="ca-ES" sz="3200" dirty="0" err="1" smtClean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Statistical</a:t>
            </a:r>
            <a:r>
              <a:rPr lang="ca-ES" altLang="ca-ES" sz="3200" dirty="0" smtClean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 </a:t>
            </a:r>
            <a:r>
              <a:rPr lang="ca-ES" altLang="ca-ES" sz="3200" dirty="0" err="1" smtClean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approaches</a:t>
            </a:r>
            <a:endParaRPr lang="ca-ES" altLang="ca-ES" sz="3200" dirty="0">
              <a:solidFill>
                <a:srgbClr val="000000"/>
              </a:solidFill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14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14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2" dur="500"/>
                                        <p:tgtEl>
                                          <p:spTgt spid="61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14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14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14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14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6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8" dur="500"/>
                                        <p:tgtEl>
                                          <p:spTgt spid="614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14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614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614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614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2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4" dur="500"/>
                                        <p:tgtEl>
                                          <p:spTgt spid="61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614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614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42" grpId="0" autoUpdateAnimBg="0"/>
      <p:bldP spid="61443" grpId="0" autoUpdateAnimBg="0"/>
      <p:bldP spid="61444" grpId="0" autoUpdateAnimBg="0"/>
      <p:bldP spid="61445" grpId="0" autoUpdateAnimBg="0"/>
      <p:bldP spid="61446" grpId="0" autoUpdateAnimBg="0"/>
      <p:bldP spid="61447" grpId="0" autoUpdateAnimBg="0"/>
      <p:bldP spid="61448" grpId="0" animBg="1"/>
      <p:bldP spid="61449" grpId="0" animBg="1"/>
      <p:bldP spid="6145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ol 1"/>
          <p:cNvSpPr txBox="1">
            <a:spLocks/>
          </p:cNvSpPr>
          <p:nvPr/>
        </p:nvSpPr>
        <p:spPr bwMode="auto">
          <a:xfrm>
            <a:off x="1338263" y="277813"/>
            <a:ext cx="6862762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/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3200">
                <a:solidFill>
                  <a:srgbClr val="000000"/>
                </a:solidFill>
                <a:latin typeface="+mj-lt"/>
                <a:ea typeface="+mj-ea"/>
                <a:cs typeface="+mj-cs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3200">
                <a:solidFill>
                  <a:srgbClr val="000000"/>
                </a:solidFill>
                <a:latin typeface="Verdana" pitchFamily="32" charset="0"/>
                <a:ea typeface="DejaVu Sans" charset="0"/>
                <a:cs typeface="DejaVu Sans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3200">
                <a:solidFill>
                  <a:srgbClr val="000000"/>
                </a:solidFill>
                <a:latin typeface="Verdana" pitchFamily="32" charset="0"/>
                <a:ea typeface="DejaVu Sans" charset="0"/>
                <a:cs typeface="DejaVu Sans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3200">
                <a:solidFill>
                  <a:srgbClr val="000000"/>
                </a:solidFill>
                <a:latin typeface="Verdana" pitchFamily="32" charset="0"/>
                <a:ea typeface="DejaVu Sans" charset="0"/>
                <a:cs typeface="DejaVu Sans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3200">
                <a:solidFill>
                  <a:srgbClr val="000000"/>
                </a:solidFill>
                <a:latin typeface="Verdana" pitchFamily="32" charset="0"/>
                <a:ea typeface="DejaVu Sans" charset="0"/>
                <a:cs typeface="DejaVu Sans" charset="0"/>
              </a:defRPr>
            </a:lvl5pPr>
            <a:lvl6pPr marL="2514600" indent="-228600" algn="ctr" defTabSz="45720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3200">
                <a:solidFill>
                  <a:srgbClr val="000000"/>
                </a:solidFill>
                <a:latin typeface="Verdana" pitchFamily="32" charset="0"/>
                <a:ea typeface="DejaVu Sans" charset="0"/>
                <a:cs typeface="DejaVu Sans" charset="0"/>
              </a:defRPr>
            </a:lvl6pPr>
            <a:lvl7pPr marL="2971800" indent="-228600" algn="ctr" defTabSz="45720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3200">
                <a:solidFill>
                  <a:srgbClr val="000000"/>
                </a:solidFill>
                <a:latin typeface="Verdana" pitchFamily="32" charset="0"/>
                <a:ea typeface="DejaVu Sans" charset="0"/>
                <a:cs typeface="DejaVu Sans" charset="0"/>
              </a:defRPr>
            </a:lvl7pPr>
            <a:lvl8pPr marL="3429000" indent="-228600" algn="ctr" defTabSz="45720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3200">
                <a:solidFill>
                  <a:srgbClr val="000000"/>
                </a:solidFill>
                <a:latin typeface="Verdana" pitchFamily="32" charset="0"/>
                <a:ea typeface="DejaVu Sans" charset="0"/>
                <a:cs typeface="DejaVu Sans" charset="0"/>
              </a:defRPr>
            </a:lvl8pPr>
            <a:lvl9pPr marL="3886200" indent="-228600" algn="ctr" defTabSz="45720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3200">
                <a:solidFill>
                  <a:srgbClr val="000000"/>
                </a:solidFill>
                <a:latin typeface="Verdana" pitchFamily="32" charset="0"/>
                <a:ea typeface="DejaVu Sans" charset="0"/>
                <a:cs typeface="DejaVu Sans" charset="0"/>
              </a:defRPr>
            </a:lvl9pPr>
          </a:lstStyle>
          <a:p>
            <a:pPr>
              <a:defRPr/>
            </a:pPr>
            <a:r>
              <a:rPr lang="ca-ES" altLang="ca-ES" kern="0" dirty="0" smtClean="0">
                <a:solidFill>
                  <a:srgbClr val="993489"/>
                </a:solidFill>
              </a:rPr>
              <a:t>Materials</a:t>
            </a:r>
          </a:p>
          <a:p>
            <a:pPr>
              <a:defRPr/>
            </a:pPr>
            <a:endParaRPr lang="ca-ES" altLang="ca-ES" kern="0" dirty="0" smtClean="0">
              <a:solidFill>
                <a:srgbClr val="993489"/>
              </a:solidFill>
            </a:endParaRPr>
          </a:p>
        </p:txBody>
      </p:sp>
      <p:pic>
        <p:nvPicPr>
          <p:cNvPr id="1331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30300" y="2133600"/>
            <a:ext cx="7489825" cy="4549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31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06488" y="1162050"/>
            <a:ext cx="2692400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1485900" y="319088"/>
            <a:ext cx="6865938" cy="1068387"/>
          </a:xfrm>
        </p:spPr>
        <p:txBody>
          <a:bodyPr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ca-ES" dirty="0" smtClean="0"/>
              <a:t>Resources</a:t>
            </a:r>
          </a:p>
        </p:txBody>
      </p:sp>
      <p:sp>
        <p:nvSpPr>
          <p:cNvPr id="14339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742950" y="1371600"/>
            <a:ext cx="8420100" cy="3978275"/>
          </a:xfrm>
        </p:spPr>
        <p:txBody>
          <a:bodyPr/>
          <a:lstStyle/>
          <a:p>
            <a:pPr marL="341313" indent="-341313">
              <a:buFont typeface="Verdana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ca-ES" dirty="0" smtClean="0"/>
              <a:t>R and  R-commander: Free software</a:t>
            </a:r>
          </a:p>
          <a:p>
            <a:pPr marL="341313" indent="-341313">
              <a:buFont typeface="Verdana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ca-ES" dirty="0" smtClean="0"/>
              <a:t>Resources about basic </a:t>
            </a:r>
            <a:r>
              <a:rPr lang="en-US" altLang="ca-ES" dirty="0" err="1" smtClean="0"/>
              <a:t>statitistics</a:t>
            </a:r>
            <a:endParaRPr lang="en-US" altLang="ca-ES" dirty="0" smtClean="0"/>
          </a:p>
          <a:p>
            <a:pPr marL="741363" lvl="1" indent="-341313">
              <a:buFont typeface="Verdana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ca-ES" dirty="0" smtClean="0"/>
              <a:t>Course slides and exercise </a:t>
            </a:r>
            <a:r>
              <a:rPr lang="en-US" altLang="ca-ES" i="1" dirty="0" smtClean="0"/>
              <a:t>datasets </a:t>
            </a:r>
          </a:p>
          <a:p>
            <a:pPr marL="741363" lvl="1" indent="-341313">
              <a:buFont typeface="Verdana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ca-ES" i="1" dirty="0" smtClean="0"/>
              <a:t>Some text or reference material</a:t>
            </a:r>
            <a:endParaRPr lang="en-US" altLang="ca-ES" dirty="0" smtClean="0"/>
          </a:p>
        </p:txBody>
      </p:sp>
      <p:pic>
        <p:nvPicPr>
          <p:cNvPr id="14340" name="Picture 5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676400" y="3429000"/>
            <a:ext cx="2073275" cy="2994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41" name="Picture 6">
            <a:hlinkClick r:id="rId5"/>
          </p:cNvPr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953000" y="3429000"/>
            <a:ext cx="2714625" cy="2978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1712640" y="1412776"/>
            <a:ext cx="74168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5400" dirty="0" err="1" smtClean="0">
                <a:solidFill>
                  <a:srgbClr val="993489"/>
                </a:solidFill>
              </a:rPr>
              <a:t>Have</a:t>
            </a:r>
            <a:r>
              <a:rPr lang="ca-ES" sz="5400" dirty="0" smtClean="0">
                <a:solidFill>
                  <a:srgbClr val="993489"/>
                </a:solidFill>
              </a:rPr>
              <a:t> a </a:t>
            </a:r>
            <a:r>
              <a:rPr lang="ca-ES" sz="5400" dirty="0" err="1" smtClean="0">
                <a:solidFill>
                  <a:srgbClr val="993489"/>
                </a:solidFill>
              </a:rPr>
              <a:t>good</a:t>
            </a:r>
            <a:r>
              <a:rPr lang="ca-ES" sz="5400" dirty="0" smtClean="0">
                <a:solidFill>
                  <a:srgbClr val="993489"/>
                </a:solidFill>
              </a:rPr>
              <a:t> </a:t>
            </a:r>
            <a:r>
              <a:rPr lang="ca-ES" sz="5400" dirty="0" err="1" smtClean="0">
                <a:solidFill>
                  <a:srgbClr val="993489"/>
                </a:solidFill>
              </a:rPr>
              <a:t>course</a:t>
            </a:r>
            <a:r>
              <a:rPr lang="ca-ES" sz="5400" smtClean="0">
                <a:solidFill>
                  <a:srgbClr val="993489"/>
                </a:solidFill>
              </a:rPr>
              <a:t> !!!!</a:t>
            </a:r>
            <a:endParaRPr lang="es-ES" sz="5400" dirty="0">
              <a:solidFill>
                <a:srgbClr val="993489"/>
              </a:solidFill>
            </a:endParaRPr>
          </a:p>
        </p:txBody>
      </p:sp>
      <p:pic>
        <p:nvPicPr>
          <p:cNvPr id="10242" name="Picture 2" descr="Resultat d'imatges de statistics  carto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0672" y="2571750"/>
            <a:ext cx="571500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1485900" y="319088"/>
            <a:ext cx="6865938" cy="1068387"/>
          </a:xfrm>
        </p:spPr>
        <p:txBody>
          <a:bodyPr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ca-ES" smtClean="0"/>
              <a:t>Contingut</a:t>
            </a:r>
          </a:p>
        </p:txBody>
      </p:sp>
      <p:sp>
        <p:nvSpPr>
          <p:cNvPr id="4" name="1 Marcador de texto"/>
          <p:cNvSpPr txBox="1">
            <a:spLocks/>
          </p:cNvSpPr>
          <p:nvPr/>
        </p:nvSpPr>
        <p:spPr bwMode="auto">
          <a:xfrm>
            <a:off x="1598613" y="1341438"/>
            <a:ext cx="6503987" cy="534987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marL="342900" indent="-342900" eaLnBrk="0" hangingPunct="0">
              <a:spcBef>
                <a:spcPts val="700"/>
              </a:spcBef>
              <a:buFont typeface="Arial" panose="020B0604020202020204" pitchFamily="34" charset="0"/>
              <a:buChar char="•"/>
              <a:defRPr/>
            </a:pPr>
            <a:r>
              <a:rPr lang="ca-ES" sz="2800" kern="0" dirty="0" err="1" smtClean="0">
                <a:solidFill>
                  <a:srgbClr val="993489"/>
                </a:solidFill>
                <a:latin typeface="+mn-lt"/>
                <a:ea typeface="ＭＳ Ｐゴシック" pitchFamily="34" charset="-128"/>
                <a:cs typeface="+mn-cs"/>
              </a:rPr>
              <a:t>Who</a:t>
            </a:r>
            <a:r>
              <a:rPr lang="ca-ES" sz="2800" kern="0" dirty="0" smtClean="0">
                <a:solidFill>
                  <a:srgbClr val="993489"/>
                </a:solidFill>
                <a:latin typeface="+mn-lt"/>
                <a:ea typeface="ＭＳ Ｐゴシック" pitchFamily="34" charset="-128"/>
                <a:cs typeface="+mn-cs"/>
              </a:rPr>
              <a:t> </a:t>
            </a:r>
            <a:r>
              <a:rPr lang="ca-ES" sz="2800" kern="0" dirty="0" err="1" smtClean="0">
                <a:solidFill>
                  <a:srgbClr val="993489"/>
                </a:solidFill>
                <a:latin typeface="+mn-lt"/>
                <a:ea typeface="ＭＳ Ｐゴシック" pitchFamily="34" charset="-128"/>
                <a:cs typeface="+mn-cs"/>
              </a:rPr>
              <a:t>are</a:t>
            </a:r>
            <a:r>
              <a:rPr lang="ca-ES" sz="2800" kern="0" dirty="0" smtClean="0">
                <a:solidFill>
                  <a:srgbClr val="993489"/>
                </a:solidFill>
                <a:latin typeface="+mn-lt"/>
                <a:ea typeface="ＭＳ Ｐゴシック" pitchFamily="34" charset="-128"/>
                <a:cs typeface="+mn-cs"/>
              </a:rPr>
              <a:t> </a:t>
            </a:r>
            <a:r>
              <a:rPr lang="ca-ES" sz="2800" kern="0" dirty="0" err="1" smtClean="0">
                <a:solidFill>
                  <a:srgbClr val="993489"/>
                </a:solidFill>
                <a:latin typeface="+mn-lt"/>
                <a:ea typeface="ＭＳ Ｐゴシック" pitchFamily="34" charset="-128"/>
                <a:cs typeface="+mn-cs"/>
              </a:rPr>
              <a:t>we</a:t>
            </a:r>
            <a:r>
              <a:rPr lang="ca-ES" sz="2800" kern="0" dirty="0" smtClean="0">
                <a:solidFill>
                  <a:srgbClr val="993489"/>
                </a:solidFill>
                <a:latin typeface="+mn-lt"/>
                <a:ea typeface="ＭＳ Ｐゴシック" pitchFamily="34" charset="-128"/>
                <a:cs typeface="+mn-cs"/>
              </a:rPr>
              <a:t>?</a:t>
            </a:r>
          </a:p>
          <a:p>
            <a:pPr marL="342900" indent="-342900" eaLnBrk="0" hangingPunct="0">
              <a:spcBef>
                <a:spcPts val="700"/>
              </a:spcBef>
              <a:buFont typeface="Arial" panose="020B0604020202020204" pitchFamily="34" charset="0"/>
              <a:buChar char="•"/>
              <a:defRPr/>
            </a:pPr>
            <a:r>
              <a:rPr lang="ca-ES" sz="2800" kern="0" dirty="0" err="1">
                <a:solidFill>
                  <a:srgbClr val="993489"/>
                </a:solidFill>
                <a:latin typeface="+mn-lt"/>
                <a:ea typeface="ＭＳ Ｐゴシック" pitchFamily="34" charset="-128"/>
                <a:cs typeface="+mn-cs"/>
              </a:rPr>
              <a:t>What</a:t>
            </a:r>
            <a:r>
              <a:rPr lang="ca-ES" sz="2800" kern="0" dirty="0">
                <a:solidFill>
                  <a:srgbClr val="993489"/>
                </a:solidFill>
                <a:latin typeface="+mn-lt"/>
                <a:ea typeface="ＭＳ Ｐゴシック" pitchFamily="34" charset="-128"/>
                <a:cs typeface="+mn-cs"/>
              </a:rPr>
              <a:t> do </a:t>
            </a:r>
            <a:r>
              <a:rPr lang="ca-ES" sz="2800" kern="0" dirty="0" err="1">
                <a:solidFill>
                  <a:srgbClr val="993489"/>
                </a:solidFill>
                <a:latin typeface="+mn-lt"/>
                <a:ea typeface="ＭＳ Ｐゴシック" pitchFamily="34" charset="-128"/>
                <a:cs typeface="+mn-cs"/>
              </a:rPr>
              <a:t>we</a:t>
            </a:r>
            <a:r>
              <a:rPr lang="ca-ES" sz="2800" kern="0" dirty="0">
                <a:solidFill>
                  <a:srgbClr val="993489"/>
                </a:solidFill>
                <a:latin typeface="+mn-lt"/>
                <a:ea typeface="ＭＳ Ｐゴシック" pitchFamily="34" charset="-128"/>
                <a:cs typeface="+mn-cs"/>
              </a:rPr>
              <a:t> do?</a:t>
            </a:r>
          </a:p>
          <a:p>
            <a:pPr marL="342900" indent="-342900" eaLnBrk="0" hangingPunct="0">
              <a:spcBef>
                <a:spcPts val="700"/>
              </a:spcBef>
              <a:buFont typeface="Arial" panose="020B0604020202020204" pitchFamily="34" charset="0"/>
              <a:buChar char="•"/>
              <a:defRPr/>
            </a:pPr>
            <a:r>
              <a:rPr lang="ca-ES" sz="2800" kern="0" dirty="0" err="1" smtClean="0">
                <a:solidFill>
                  <a:srgbClr val="993489"/>
                </a:solidFill>
                <a:latin typeface="+mn-lt"/>
                <a:ea typeface="ＭＳ Ｐゴシック" pitchFamily="34" charset="-128"/>
                <a:cs typeface="+mn-cs"/>
              </a:rPr>
              <a:t>Where</a:t>
            </a:r>
            <a:r>
              <a:rPr lang="ca-ES" sz="2800" kern="0" dirty="0" smtClean="0">
                <a:solidFill>
                  <a:srgbClr val="993489"/>
                </a:solidFill>
                <a:latin typeface="+mn-lt"/>
                <a:ea typeface="ＭＳ Ｐゴシック" pitchFamily="34" charset="-128"/>
                <a:cs typeface="+mn-cs"/>
              </a:rPr>
              <a:t>  </a:t>
            </a:r>
            <a:r>
              <a:rPr lang="ca-ES" sz="2800" kern="0" dirty="0" err="1" smtClean="0">
                <a:solidFill>
                  <a:srgbClr val="993489"/>
                </a:solidFill>
                <a:latin typeface="+mn-lt"/>
                <a:ea typeface="ＭＳ Ｐゴシック" pitchFamily="34" charset="-128"/>
                <a:cs typeface="+mn-cs"/>
              </a:rPr>
              <a:t>are</a:t>
            </a:r>
            <a:r>
              <a:rPr lang="ca-ES" sz="2800" kern="0" dirty="0" smtClean="0">
                <a:solidFill>
                  <a:srgbClr val="993489"/>
                </a:solidFill>
                <a:latin typeface="+mn-lt"/>
                <a:ea typeface="ＭＳ Ｐゴシック" pitchFamily="34" charset="-128"/>
                <a:cs typeface="+mn-cs"/>
              </a:rPr>
              <a:t> </a:t>
            </a:r>
            <a:r>
              <a:rPr lang="ca-ES" sz="2800" kern="0" dirty="0" err="1" smtClean="0">
                <a:solidFill>
                  <a:srgbClr val="993489"/>
                </a:solidFill>
                <a:latin typeface="+mn-lt"/>
                <a:ea typeface="ＭＳ Ｐゴシック" pitchFamily="34" charset="-128"/>
                <a:cs typeface="+mn-cs"/>
              </a:rPr>
              <a:t>we</a:t>
            </a:r>
            <a:r>
              <a:rPr lang="ca-ES" sz="2800" kern="0" dirty="0" smtClean="0">
                <a:solidFill>
                  <a:srgbClr val="993489"/>
                </a:solidFill>
                <a:latin typeface="+mn-lt"/>
                <a:ea typeface="ＭＳ Ｐゴシック" pitchFamily="34" charset="-128"/>
                <a:cs typeface="+mn-cs"/>
              </a:rPr>
              <a:t>? </a:t>
            </a:r>
            <a:endParaRPr lang="ca-ES" sz="2800" kern="0" dirty="0" smtClean="0">
              <a:solidFill>
                <a:srgbClr val="993489"/>
              </a:solidFill>
              <a:latin typeface="+mn-lt"/>
              <a:ea typeface="ＭＳ Ｐゴシック" pitchFamily="34" charset="-128"/>
              <a:cs typeface="+mn-cs"/>
            </a:endParaRPr>
          </a:p>
          <a:p>
            <a:pPr marL="342900" indent="-342900" eaLnBrk="0" hangingPunct="0">
              <a:spcBef>
                <a:spcPts val="700"/>
              </a:spcBef>
              <a:buFont typeface="Arial" panose="020B0604020202020204" pitchFamily="34" charset="0"/>
              <a:buChar char="•"/>
              <a:defRPr/>
            </a:pPr>
            <a:r>
              <a:rPr lang="ca-ES" sz="2800" kern="0" dirty="0" err="1" smtClean="0">
                <a:solidFill>
                  <a:srgbClr val="993489"/>
                </a:solidFill>
                <a:latin typeface="+mn-lt"/>
                <a:ea typeface="ＭＳ Ｐゴシック" pitchFamily="34" charset="-128"/>
                <a:cs typeface="+mn-cs"/>
              </a:rPr>
              <a:t>Why</a:t>
            </a:r>
            <a:r>
              <a:rPr lang="ca-ES" sz="2800" kern="0" dirty="0" smtClean="0">
                <a:solidFill>
                  <a:srgbClr val="993489"/>
                </a:solidFill>
                <a:latin typeface="+mn-lt"/>
                <a:ea typeface="ＭＳ Ｐゴシック" pitchFamily="34" charset="-128"/>
                <a:cs typeface="+mn-cs"/>
              </a:rPr>
              <a:t> </a:t>
            </a:r>
            <a:r>
              <a:rPr lang="ca-ES" sz="2800" kern="0" dirty="0" err="1" smtClean="0">
                <a:solidFill>
                  <a:srgbClr val="993489"/>
                </a:solidFill>
                <a:latin typeface="+mn-lt"/>
                <a:ea typeface="ＭＳ Ｐゴシック" pitchFamily="34" charset="-128"/>
                <a:cs typeface="+mn-cs"/>
              </a:rPr>
              <a:t>this</a:t>
            </a:r>
            <a:r>
              <a:rPr lang="ca-ES" sz="2800" kern="0" dirty="0" smtClean="0">
                <a:solidFill>
                  <a:srgbClr val="993489"/>
                </a:solidFill>
                <a:latin typeface="+mn-lt"/>
                <a:ea typeface="ＭＳ Ｐゴシック" pitchFamily="34" charset="-128"/>
                <a:cs typeface="+mn-cs"/>
              </a:rPr>
              <a:t> </a:t>
            </a:r>
            <a:r>
              <a:rPr lang="ca-ES" sz="2800" kern="0" dirty="0" err="1" smtClean="0">
                <a:solidFill>
                  <a:srgbClr val="993489"/>
                </a:solidFill>
                <a:latin typeface="+mn-lt"/>
                <a:ea typeface="ＭＳ Ｐゴシック" pitchFamily="34" charset="-128"/>
                <a:cs typeface="+mn-cs"/>
              </a:rPr>
              <a:t>course</a:t>
            </a:r>
            <a:endParaRPr lang="ca-ES" sz="2800" kern="0" dirty="0">
              <a:solidFill>
                <a:srgbClr val="993489"/>
              </a:solidFill>
              <a:latin typeface="+mn-lt"/>
              <a:ea typeface="ＭＳ Ｐゴシック" pitchFamily="34" charset="-128"/>
              <a:cs typeface="+mn-cs"/>
            </a:endParaRPr>
          </a:p>
          <a:p>
            <a:pPr marL="342900" indent="-342900" eaLnBrk="0" hangingPunct="0">
              <a:spcBef>
                <a:spcPts val="700"/>
              </a:spcBef>
              <a:buFont typeface="Arial" panose="020B0604020202020204" pitchFamily="34" charset="0"/>
              <a:buChar char="•"/>
              <a:defRPr/>
            </a:pPr>
            <a:r>
              <a:rPr lang="ca-ES" sz="2800" kern="0" dirty="0" smtClean="0">
                <a:solidFill>
                  <a:srgbClr val="993489"/>
                </a:solidFill>
                <a:latin typeface="+mn-lt"/>
                <a:ea typeface="ＭＳ Ｐゴシック" pitchFamily="34" charset="-128"/>
                <a:cs typeface="+mn-cs"/>
              </a:rPr>
              <a:t>Objectives</a:t>
            </a:r>
            <a:endParaRPr lang="ca-ES" sz="2800" kern="0" dirty="0">
              <a:solidFill>
                <a:srgbClr val="993489"/>
              </a:solidFill>
              <a:latin typeface="+mn-lt"/>
              <a:ea typeface="ＭＳ Ｐゴシック" pitchFamily="34" charset="-128"/>
              <a:cs typeface="+mn-cs"/>
            </a:endParaRPr>
          </a:p>
          <a:p>
            <a:pPr marL="342900" indent="-342900" eaLnBrk="0" hangingPunct="0">
              <a:spcBef>
                <a:spcPts val="700"/>
              </a:spcBef>
              <a:buFont typeface="Arial" panose="020B0604020202020204" pitchFamily="34" charset="0"/>
              <a:buChar char="•"/>
              <a:defRPr/>
            </a:pPr>
            <a:r>
              <a:rPr lang="ca-ES" sz="2800" kern="0" dirty="0" err="1" smtClean="0">
                <a:solidFill>
                  <a:srgbClr val="993489"/>
                </a:solidFill>
                <a:latin typeface="+mn-lt"/>
                <a:ea typeface="ＭＳ Ｐゴシック" pitchFamily="34" charset="-128"/>
                <a:cs typeface="+mn-cs"/>
              </a:rPr>
              <a:t>Methods</a:t>
            </a:r>
            <a:endParaRPr lang="ca-ES" sz="2800" kern="0" dirty="0">
              <a:solidFill>
                <a:srgbClr val="993489"/>
              </a:solidFill>
              <a:latin typeface="+mn-lt"/>
              <a:ea typeface="ＭＳ Ｐゴシック" pitchFamily="34" charset="-128"/>
              <a:cs typeface="+mn-cs"/>
            </a:endParaRPr>
          </a:p>
          <a:p>
            <a:pPr marL="342900" indent="-342900" eaLnBrk="0" hangingPunct="0">
              <a:spcBef>
                <a:spcPts val="700"/>
              </a:spcBef>
              <a:buFont typeface="Arial" panose="020B0604020202020204" pitchFamily="34" charset="0"/>
              <a:buChar char="•"/>
              <a:defRPr/>
            </a:pPr>
            <a:r>
              <a:rPr lang="ca-ES" sz="2800" kern="0" dirty="0" smtClean="0">
                <a:solidFill>
                  <a:srgbClr val="993489"/>
                </a:solidFill>
                <a:latin typeface="+mn-lt"/>
                <a:ea typeface="ＭＳ Ｐゴシック" pitchFamily="34" charset="-128"/>
                <a:cs typeface="+mn-cs"/>
              </a:rPr>
              <a:t>Contents</a:t>
            </a:r>
            <a:endParaRPr lang="ca-ES" sz="2800" kern="0" dirty="0">
              <a:solidFill>
                <a:srgbClr val="993489"/>
              </a:solidFill>
              <a:latin typeface="+mn-lt"/>
              <a:ea typeface="ＭＳ Ｐゴシック" pitchFamily="34" charset="-128"/>
              <a:cs typeface="+mn-cs"/>
            </a:endParaRPr>
          </a:p>
          <a:p>
            <a:pPr marL="342900" indent="-342900" eaLnBrk="0" hangingPunct="0">
              <a:spcBef>
                <a:spcPts val="700"/>
              </a:spcBef>
              <a:buFont typeface="Arial" panose="020B0604020202020204" pitchFamily="34" charset="0"/>
              <a:buChar char="•"/>
              <a:defRPr/>
            </a:pPr>
            <a:r>
              <a:rPr lang="ca-ES" sz="2800" kern="0" dirty="0" smtClean="0">
                <a:solidFill>
                  <a:srgbClr val="993489"/>
                </a:solidFill>
                <a:latin typeface="+mn-lt"/>
                <a:ea typeface="ＭＳ Ｐゴシック" pitchFamily="34" charset="-128"/>
                <a:cs typeface="+mn-cs"/>
              </a:rPr>
              <a:t>Logistics</a:t>
            </a:r>
            <a:endParaRPr lang="ca-ES" sz="2800" kern="0" dirty="0">
              <a:solidFill>
                <a:srgbClr val="993489"/>
              </a:solidFill>
              <a:latin typeface="+mn-lt"/>
              <a:ea typeface="ＭＳ Ｐゴシック" pitchFamily="34" charset="-128"/>
              <a:cs typeface="+mn-cs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 err="1" smtClean="0"/>
              <a:t>Who</a:t>
            </a:r>
            <a:r>
              <a:rPr lang="ca-ES" dirty="0" smtClean="0"/>
              <a:t> </a:t>
            </a:r>
            <a:r>
              <a:rPr lang="ca-ES" dirty="0" err="1" smtClean="0"/>
              <a:t>are</a:t>
            </a:r>
            <a:r>
              <a:rPr lang="ca-ES" dirty="0" smtClean="0"/>
              <a:t> </a:t>
            </a:r>
            <a:r>
              <a:rPr lang="ca-ES" dirty="0" err="1" smtClean="0"/>
              <a:t>we</a:t>
            </a:r>
            <a:r>
              <a:rPr lang="ca-ES" dirty="0" smtClean="0"/>
              <a:t>?</a:t>
            </a:r>
            <a:endParaRPr lang="ca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742950" y="1371600"/>
            <a:ext cx="8674546" cy="1985392"/>
          </a:xfrm>
        </p:spPr>
        <p:txBody>
          <a:bodyPr/>
          <a:lstStyle/>
          <a:p>
            <a:pPr marL="457200" indent="-457200">
              <a:buFont typeface="Arial" pitchFamily="34" charset="0"/>
              <a:buChar char="•"/>
            </a:pPr>
            <a:r>
              <a:rPr lang="ca-ES" dirty="0" err="1" smtClean="0"/>
              <a:t>This</a:t>
            </a:r>
            <a:r>
              <a:rPr lang="ca-ES" dirty="0" smtClean="0"/>
              <a:t> is a </a:t>
            </a:r>
            <a:r>
              <a:rPr lang="ca-ES" b="1" dirty="0" err="1" smtClean="0"/>
              <a:t>joint</a:t>
            </a:r>
            <a:r>
              <a:rPr lang="ca-ES" dirty="0" smtClean="0"/>
              <a:t> </a:t>
            </a:r>
            <a:r>
              <a:rPr lang="ca-ES" dirty="0" err="1" smtClean="0"/>
              <a:t>course</a:t>
            </a:r>
            <a:r>
              <a:rPr lang="ca-ES" dirty="0" smtClean="0"/>
              <a:t> </a:t>
            </a:r>
            <a:r>
              <a:rPr lang="ca-ES" dirty="0" err="1" smtClean="0"/>
              <a:t>taught</a:t>
            </a:r>
            <a:r>
              <a:rPr lang="ca-ES" dirty="0" smtClean="0"/>
              <a:t> </a:t>
            </a:r>
            <a:r>
              <a:rPr lang="ca-ES" dirty="0" err="1" smtClean="0"/>
              <a:t>by</a:t>
            </a:r>
            <a:r>
              <a:rPr lang="ca-ES" dirty="0" smtClean="0"/>
              <a:t> </a:t>
            </a:r>
            <a:r>
              <a:rPr lang="ca-ES" dirty="0" err="1" smtClean="0"/>
              <a:t>members</a:t>
            </a:r>
            <a:r>
              <a:rPr lang="ca-ES" dirty="0" smtClean="0"/>
              <a:t> of </a:t>
            </a:r>
            <a:r>
              <a:rPr lang="ca-ES" dirty="0" err="1" smtClean="0"/>
              <a:t>the</a:t>
            </a:r>
            <a:r>
              <a:rPr lang="ca-ES" dirty="0" smtClean="0"/>
              <a:t> Grup de Recerca en </a:t>
            </a:r>
            <a:r>
              <a:rPr lang="ca-ES" dirty="0" err="1" smtClean="0"/>
              <a:t>Bioestadistica</a:t>
            </a:r>
            <a:r>
              <a:rPr lang="ca-ES" dirty="0" smtClean="0"/>
              <a:t> i </a:t>
            </a:r>
            <a:r>
              <a:rPr lang="ca-ES" dirty="0" err="1" smtClean="0"/>
              <a:t>Bioinformatica</a:t>
            </a:r>
            <a:r>
              <a:rPr lang="ca-ES" dirty="0" smtClean="0"/>
              <a:t> (GRBIO) (</a:t>
            </a:r>
            <a:r>
              <a:rPr lang="ca-ES" dirty="0" smtClean="0">
                <a:hlinkClick r:id="rId2"/>
              </a:rPr>
              <a:t>http://grbio.upc.edu</a:t>
            </a:r>
            <a:r>
              <a:rPr lang="ca-ES" dirty="0" smtClean="0"/>
              <a:t>)</a:t>
            </a:r>
          </a:p>
          <a:p>
            <a:pPr marL="457200" indent="-457200">
              <a:buFont typeface="Arial" pitchFamily="34" charset="0"/>
              <a:buChar char="•"/>
            </a:pPr>
            <a:endParaRPr lang="ca-ES" dirty="0"/>
          </a:p>
        </p:txBody>
      </p:sp>
      <p:pic>
        <p:nvPicPr>
          <p:cNvPr id="10242" name="Picture 2" descr="marta bofill ne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2600" y="3284984"/>
            <a:ext cx="1512168" cy="1512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1866" y="3363032"/>
            <a:ext cx="1420552" cy="14205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7776" y="3355945"/>
            <a:ext cx="1370245" cy="13702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5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7256" y="3340596"/>
            <a:ext cx="1400944" cy="14009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3 CuadroTexto"/>
          <p:cNvSpPr txBox="1"/>
          <p:nvPr/>
        </p:nvSpPr>
        <p:spPr>
          <a:xfrm>
            <a:off x="1352601" y="4998367"/>
            <a:ext cx="7416824" cy="461665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ca-ES" sz="2400" b="1" dirty="0" smtClean="0">
                <a:solidFill>
                  <a:schemeClr val="tx1"/>
                </a:solidFill>
              </a:rPr>
              <a:t>GRBIO</a:t>
            </a:r>
            <a:endParaRPr lang="ca-ES" b="1" dirty="0">
              <a:solidFill>
                <a:schemeClr val="tx1"/>
              </a:solidFill>
            </a:endParaRPr>
          </a:p>
        </p:txBody>
      </p:sp>
      <p:sp>
        <p:nvSpPr>
          <p:cNvPr id="9" name="8 CuadroTexto"/>
          <p:cNvSpPr txBox="1"/>
          <p:nvPr/>
        </p:nvSpPr>
        <p:spPr>
          <a:xfrm>
            <a:off x="1335869" y="5612432"/>
            <a:ext cx="3436549" cy="461665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ca-ES" sz="2400" b="1" dirty="0" smtClean="0">
                <a:solidFill>
                  <a:schemeClr val="tx1"/>
                </a:solidFill>
              </a:rPr>
              <a:t>EIO, UPC</a:t>
            </a:r>
            <a:endParaRPr lang="ca-ES" b="1" dirty="0">
              <a:solidFill>
                <a:schemeClr val="tx1"/>
              </a:solidFill>
            </a:endParaRPr>
          </a:p>
        </p:txBody>
      </p:sp>
      <p:sp>
        <p:nvSpPr>
          <p:cNvPr id="10" name="9 CuadroTexto"/>
          <p:cNvSpPr txBox="1"/>
          <p:nvPr/>
        </p:nvSpPr>
        <p:spPr>
          <a:xfrm>
            <a:off x="5313040" y="5589240"/>
            <a:ext cx="3436549" cy="461665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ca-ES" sz="2400" b="1" dirty="0" smtClean="0">
                <a:solidFill>
                  <a:schemeClr val="tx1"/>
                </a:solidFill>
              </a:rPr>
              <a:t>GME, UPC</a:t>
            </a:r>
            <a:endParaRPr lang="ca-ES" b="1" dirty="0">
              <a:solidFill>
                <a:schemeClr val="tx1"/>
              </a:solidFill>
            </a:endParaRPr>
          </a:p>
        </p:txBody>
      </p:sp>
      <p:sp>
        <p:nvSpPr>
          <p:cNvPr id="11" name="10 CuadroTexto"/>
          <p:cNvSpPr txBox="1"/>
          <p:nvPr/>
        </p:nvSpPr>
        <p:spPr>
          <a:xfrm>
            <a:off x="5313040" y="6135687"/>
            <a:ext cx="3436549" cy="461665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ca-ES" sz="2400" b="1" dirty="0" smtClean="0">
                <a:solidFill>
                  <a:schemeClr val="tx1"/>
                </a:solidFill>
              </a:rPr>
              <a:t>UEB, VHIR</a:t>
            </a:r>
            <a:endParaRPr lang="ca-E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13834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496616" y="116632"/>
            <a:ext cx="6864350" cy="1066800"/>
          </a:xfrm>
        </p:spPr>
        <p:txBody>
          <a:bodyPr/>
          <a:lstStyle/>
          <a:p>
            <a:r>
              <a:rPr lang="ca-ES" dirty="0" err="1" smtClean="0"/>
              <a:t>The</a:t>
            </a:r>
            <a:r>
              <a:rPr lang="ca-ES" dirty="0" smtClean="0"/>
              <a:t> GRBIO (</a:t>
            </a:r>
            <a:r>
              <a:rPr lang="ca-ES" dirty="0" smtClean="0">
                <a:hlinkClick r:id="rId2"/>
              </a:rPr>
              <a:t>http://grbio.upc.edu</a:t>
            </a:r>
            <a:r>
              <a:rPr lang="ca-ES" dirty="0" smtClean="0"/>
              <a:t>)</a:t>
            </a:r>
            <a:endParaRPr lang="ca-ES" dirty="0"/>
          </a:p>
        </p:txBody>
      </p:sp>
      <p:pic>
        <p:nvPicPr>
          <p:cNvPr id="11266" name="Picture 2">
            <a:hlinkClick r:id="rId3" action="ppaction://hlinkfil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7450" y="1412776"/>
            <a:ext cx="6642312" cy="51125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72781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473026" y="116632"/>
            <a:ext cx="6864350" cy="1066800"/>
          </a:xfrm>
        </p:spPr>
        <p:txBody>
          <a:bodyPr/>
          <a:lstStyle/>
          <a:p>
            <a:r>
              <a:rPr lang="ca-ES" dirty="0" err="1" smtClean="0"/>
              <a:t>The</a:t>
            </a:r>
            <a:r>
              <a:rPr lang="ca-ES" dirty="0" smtClean="0"/>
              <a:t> UEB</a:t>
            </a:r>
            <a:br>
              <a:rPr lang="ca-ES" dirty="0" smtClean="0"/>
            </a:br>
            <a:r>
              <a:rPr lang="ca-ES" dirty="0" smtClean="0"/>
              <a:t>(</a:t>
            </a:r>
            <a:r>
              <a:rPr lang="ca-ES" dirty="0" smtClean="0">
                <a:hlinkClick r:id="rId3"/>
              </a:rPr>
              <a:t>http://ueb.vhir.org</a:t>
            </a:r>
            <a:r>
              <a:rPr lang="ca-ES" dirty="0" smtClean="0"/>
              <a:t>)</a:t>
            </a:r>
            <a:endParaRPr lang="ca-ES" dirty="0"/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80" y="1534446"/>
            <a:ext cx="9342564" cy="4248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475888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3" name="4 Rectángulo"/>
          <p:cNvSpPr>
            <a:spLocks noChangeArrowheads="1"/>
          </p:cNvSpPr>
          <p:nvPr/>
        </p:nvSpPr>
        <p:spPr bwMode="auto">
          <a:xfrm>
            <a:off x="508000" y="1268413"/>
            <a:ext cx="9204325" cy="4524315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 marL="341313" indent="-341313" eaLnBrk="0" hangingPunct="0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Arial" charset="0"/>
                <a:cs typeface="DejaVu Sans" charset="0"/>
              </a:defRPr>
            </a:lvl1pPr>
            <a:lvl2pPr eaLnBrk="0" hangingPunct="0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Arial" charset="0"/>
                <a:cs typeface="DejaVu Sans" charset="0"/>
              </a:defRPr>
            </a:lvl2pPr>
            <a:lvl3pPr eaLnBrk="0" hangingPunct="0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Arial" charset="0"/>
                <a:cs typeface="DejaVu Sans" charset="0"/>
              </a:defRPr>
            </a:lvl3pPr>
            <a:lvl4pPr eaLnBrk="0" hangingPunct="0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Arial" charset="0"/>
                <a:cs typeface="DejaVu Sans" charset="0"/>
              </a:defRPr>
            </a:lvl4pPr>
            <a:lvl5pPr eaLnBrk="0" hangingPunct="0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Arial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Arial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Arial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Arial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Arial" charset="0"/>
                <a:cs typeface="DejaVu Sans" charset="0"/>
              </a:defRPr>
            </a:lvl9pPr>
          </a:lstStyle>
          <a:p>
            <a:pPr eaLnBrk="1" hangingPunct="1">
              <a:buFont typeface="Verdana" pitchFamily="34" charset="0"/>
              <a:buChar char="•"/>
              <a:defRPr/>
            </a:pPr>
            <a:r>
              <a:rPr lang="en-US" altLang="ca-ES" sz="2400" dirty="0" smtClean="0">
                <a:solidFill>
                  <a:srgbClr val="993489"/>
                </a:solidFill>
              </a:rPr>
              <a:t>A huge quantity </a:t>
            </a:r>
            <a:r>
              <a:rPr lang="en-US" altLang="ca-ES" sz="2400" dirty="0" smtClean="0">
                <a:solidFill>
                  <a:srgbClr val="993489"/>
                </a:solidFill>
              </a:rPr>
              <a:t>of, often complex, data is </a:t>
            </a:r>
            <a:r>
              <a:rPr lang="en-US" altLang="ca-ES" sz="2400" dirty="0" smtClean="0">
                <a:solidFill>
                  <a:srgbClr val="993489"/>
                </a:solidFill>
              </a:rPr>
              <a:t>generated in clinical or lab </a:t>
            </a:r>
            <a:r>
              <a:rPr lang="en-US" altLang="ca-ES" sz="2400" dirty="0" smtClean="0">
                <a:solidFill>
                  <a:srgbClr val="993489"/>
                </a:solidFill>
              </a:rPr>
              <a:t>research.</a:t>
            </a:r>
          </a:p>
          <a:p>
            <a:pPr eaLnBrk="1" hangingPunct="1">
              <a:buFont typeface="Verdana" pitchFamily="34" charset="0"/>
              <a:buChar char="•"/>
              <a:defRPr/>
            </a:pPr>
            <a:r>
              <a:rPr lang="en-US" altLang="ca-ES" sz="2400" dirty="0" smtClean="0">
                <a:solidFill>
                  <a:srgbClr val="993489"/>
                </a:solidFill>
              </a:rPr>
              <a:t>In order to be able to extract information from data we must rely on statistics.</a:t>
            </a:r>
          </a:p>
          <a:p>
            <a:pPr eaLnBrk="1" hangingPunct="1">
              <a:buFont typeface="Verdana" pitchFamily="34" charset="0"/>
              <a:buChar char="•"/>
              <a:defRPr/>
            </a:pPr>
            <a:r>
              <a:rPr lang="en-US" altLang="ca-ES" sz="2400" dirty="0" smtClean="0">
                <a:solidFill>
                  <a:srgbClr val="993489"/>
                </a:solidFill>
              </a:rPr>
              <a:t>Statistical methods and tool range from those that are relatively simple and accessible to more complex sophisticated models.</a:t>
            </a:r>
          </a:p>
          <a:p>
            <a:pPr eaLnBrk="1" hangingPunct="1">
              <a:buFont typeface="Verdana" pitchFamily="34" charset="0"/>
              <a:buChar char="•"/>
              <a:defRPr/>
            </a:pPr>
            <a:r>
              <a:rPr lang="en-US" altLang="ca-ES" sz="2400" dirty="0" smtClean="0">
                <a:solidFill>
                  <a:srgbClr val="993489"/>
                </a:solidFill>
              </a:rPr>
              <a:t>The main goal of this course is to provide an overview which is good enough to</a:t>
            </a:r>
          </a:p>
          <a:p>
            <a:pPr lvl="1" eaLnBrk="1" hangingPunct="1">
              <a:buFont typeface="Verdana" pitchFamily="34" charset="0"/>
              <a:buChar char="•"/>
              <a:defRPr/>
            </a:pPr>
            <a:r>
              <a:rPr lang="en-US" altLang="ca-ES" sz="2400" dirty="0" smtClean="0">
                <a:solidFill>
                  <a:srgbClr val="993489"/>
                </a:solidFill>
              </a:rPr>
              <a:t>Help you to analyze your own data, when it makes sense</a:t>
            </a:r>
          </a:p>
          <a:p>
            <a:pPr lvl="1" eaLnBrk="1" hangingPunct="1">
              <a:buFont typeface="Verdana" pitchFamily="34" charset="0"/>
              <a:buChar char="•"/>
              <a:defRPr/>
            </a:pPr>
            <a:r>
              <a:rPr lang="en-US" altLang="ca-ES" sz="2400" dirty="0" smtClean="0">
                <a:solidFill>
                  <a:srgbClr val="993489"/>
                </a:solidFill>
              </a:rPr>
              <a:t>Suggests you to contact us (or other </a:t>
            </a:r>
            <a:r>
              <a:rPr lang="en-US" altLang="ca-ES" sz="2400" dirty="0" err="1" smtClean="0">
                <a:solidFill>
                  <a:srgbClr val="993489"/>
                </a:solidFill>
              </a:rPr>
              <a:t>experrts</a:t>
            </a:r>
            <a:r>
              <a:rPr lang="en-US" altLang="ca-ES" sz="2400" dirty="0" smtClean="0">
                <a:solidFill>
                  <a:srgbClr val="993489"/>
                </a:solidFill>
              </a:rPr>
              <a:t>) when it makes sense</a:t>
            </a:r>
          </a:p>
          <a:p>
            <a:pPr lvl="1" eaLnBrk="1" hangingPunct="1">
              <a:buFont typeface="Verdana" pitchFamily="34" charset="0"/>
              <a:buChar char="•"/>
              <a:defRPr/>
            </a:pPr>
            <a:r>
              <a:rPr lang="en-US" altLang="ca-ES" sz="2400" dirty="0" smtClean="0">
                <a:solidFill>
                  <a:srgbClr val="993489"/>
                </a:solidFill>
              </a:rPr>
              <a:t>Learn when to do each thing </a:t>
            </a:r>
            <a:r>
              <a:rPr lang="en-US" altLang="ca-ES" sz="2400" dirty="0" smtClean="0">
                <a:solidFill>
                  <a:srgbClr val="993489"/>
                </a:solidFill>
                <a:sym typeface="Wingdings" pitchFamily="2" charset="2"/>
              </a:rPr>
              <a:t>:-)</a:t>
            </a:r>
          </a:p>
        </p:txBody>
      </p:sp>
      <p:sp>
        <p:nvSpPr>
          <p:cNvPr id="6147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1485900" y="319088"/>
            <a:ext cx="6865938" cy="1068387"/>
          </a:xfrm>
        </p:spPr>
        <p:txBody>
          <a:bodyPr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ca-ES" dirty="0" smtClean="0"/>
              <a:t>Why this course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496616" y="260648"/>
            <a:ext cx="6864350" cy="1066800"/>
          </a:xfrm>
        </p:spPr>
        <p:txBody>
          <a:bodyPr/>
          <a:lstStyle/>
          <a:p>
            <a:r>
              <a:rPr lang="ca-ES" dirty="0" smtClean="0"/>
              <a:t>As </a:t>
            </a:r>
            <a:r>
              <a:rPr lang="ca-ES" dirty="0" err="1" smtClean="0"/>
              <a:t>the</a:t>
            </a:r>
            <a:r>
              <a:rPr lang="ca-ES" dirty="0" smtClean="0"/>
              <a:t> </a:t>
            </a:r>
            <a:r>
              <a:rPr lang="ca-ES" dirty="0" err="1" smtClean="0"/>
              <a:t>master</a:t>
            </a:r>
            <a:r>
              <a:rPr lang="ca-ES" dirty="0" smtClean="0"/>
              <a:t> </a:t>
            </a:r>
            <a:r>
              <a:rPr lang="ca-ES" dirty="0" err="1" smtClean="0"/>
              <a:t>said</a:t>
            </a:r>
            <a:r>
              <a:rPr lang="ca-ES" dirty="0" smtClean="0"/>
              <a:t> ...</a:t>
            </a:r>
            <a:endParaRPr lang="ca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 eaLnBrk="1" hangingPunct="1">
              <a:buFont typeface="Verdana" pitchFamily="34" charset="0"/>
              <a:buChar char="•"/>
              <a:defRPr/>
            </a:pPr>
            <a:endParaRPr lang="en-US" altLang="ca-ES" dirty="0"/>
          </a:p>
          <a:p>
            <a:endParaRPr lang="ca-ES" dirty="0"/>
          </a:p>
        </p:txBody>
      </p:sp>
      <p:sp>
        <p:nvSpPr>
          <p:cNvPr id="4" name="3 Rectángulo"/>
          <p:cNvSpPr/>
          <p:nvPr/>
        </p:nvSpPr>
        <p:spPr>
          <a:xfrm>
            <a:off x="848544" y="1772816"/>
            <a:ext cx="8423275" cy="284385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45000"/>
              </a:lnSpc>
              <a:spcBef>
                <a:spcPct val="20000"/>
              </a:spcBef>
              <a:defRPr/>
            </a:pPr>
            <a:r>
              <a:rPr lang="ca-ES" sz="2400" dirty="0">
                <a:solidFill>
                  <a:srgbClr val="993489"/>
                </a:solidFill>
                <a:latin typeface="+mn-lt"/>
                <a:cs typeface="+mn-cs"/>
              </a:rPr>
              <a:t>“</a:t>
            </a:r>
            <a:r>
              <a:rPr lang="ca-ES" sz="2400" dirty="0" err="1">
                <a:solidFill>
                  <a:srgbClr val="993489"/>
                </a:solidFill>
                <a:latin typeface="+mn-lt"/>
                <a:cs typeface="+mn-cs"/>
              </a:rPr>
              <a:t>Hiring</a:t>
            </a:r>
            <a:r>
              <a:rPr lang="ca-ES" sz="2400" dirty="0">
                <a:solidFill>
                  <a:srgbClr val="993489"/>
                </a:solidFill>
                <a:latin typeface="+mn-lt"/>
                <a:cs typeface="+mn-cs"/>
              </a:rPr>
              <a:t> a </a:t>
            </a:r>
            <a:r>
              <a:rPr lang="ca-ES" sz="2400" dirty="0" err="1">
                <a:solidFill>
                  <a:srgbClr val="993489"/>
                </a:solidFill>
                <a:latin typeface="+mn-lt"/>
                <a:cs typeface="+mn-cs"/>
              </a:rPr>
              <a:t>statistician</a:t>
            </a:r>
            <a:r>
              <a:rPr lang="ca-ES" sz="2400" dirty="0">
                <a:solidFill>
                  <a:srgbClr val="993489"/>
                </a:solidFill>
                <a:latin typeface="+mn-lt"/>
                <a:cs typeface="+mn-cs"/>
              </a:rPr>
              <a:t> </a:t>
            </a:r>
            <a:r>
              <a:rPr lang="ca-ES" sz="2400" dirty="0" err="1">
                <a:solidFill>
                  <a:srgbClr val="993489"/>
                </a:solidFill>
                <a:latin typeface="+mn-lt"/>
                <a:cs typeface="+mn-cs"/>
              </a:rPr>
              <a:t>after</a:t>
            </a:r>
            <a:r>
              <a:rPr lang="ca-ES" sz="2400" dirty="0">
                <a:solidFill>
                  <a:srgbClr val="993489"/>
                </a:solidFill>
                <a:latin typeface="+mn-lt"/>
                <a:cs typeface="+mn-cs"/>
              </a:rPr>
              <a:t> de data has </a:t>
            </a:r>
            <a:r>
              <a:rPr lang="ca-ES" sz="2400" dirty="0" err="1">
                <a:solidFill>
                  <a:srgbClr val="993489"/>
                </a:solidFill>
                <a:latin typeface="+mn-lt"/>
                <a:cs typeface="+mn-cs"/>
              </a:rPr>
              <a:t>been</a:t>
            </a:r>
            <a:r>
              <a:rPr lang="ca-ES" sz="2400" dirty="0">
                <a:solidFill>
                  <a:srgbClr val="993489"/>
                </a:solidFill>
                <a:latin typeface="+mn-lt"/>
                <a:cs typeface="+mn-cs"/>
              </a:rPr>
              <a:t> </a:t>
            </a:r>
            <a:r>
              <a:rPr lang="ca-ES" sz="2400" dirty="0" err="1">
                <a:solidFill>
                  <a:srgbClr val="993489"/>
                </a:solidFill>
                <a:latin typeface="+mn-lt"/>
                <a:cs typeface="+mn-cs"/>
              </a:rPr>
              <a:t>collected</a:t>
            </a:r>
            <a:r>
              <a:rPr lang="ca-ES" sz="2400" dirty="0">
                <a:solidFill>
                  <a:srgbClr val="993489"/>
                </a:solidFill>
                <a:latin typeface="+mn-lt"/>
                <a:cs typeface="+mn-cs"/>
              </a:rPr>
              <a:t> is </a:t>
            </a:r>
            <a:r>
              <a:rPr lang="ca-ES" sz="2400" dirty="0" err="1">
                <a:solidFill>
                  <a:srgbClr val="993489"/>
                </a:solidFill>
                <a:latin typeface="+mn-lt"/>
                <a:cs typeface="+mn-cs"/>
              </a:rPr>
              <a:t>like</a:t>
            </a:r>
            <a:r>
              <a:rPr lang="ca-ES" sz="2400" dirty="0">
                <a:solidFill>
                  <a:srgbClr val="993489"/>
                </a:solidFill>
                <a:latin typeface="+mn-lt"/>
                <a:cs typeface="+mn-cs"/>
              </a:rPr>
              <a:t> </a:t>
            </a:r>
            <a:r>
              <a:rPr lang="ca-ES" sz="2400" dirty="0" err="1">
                <a:solidFill>
                  <a:srgbClr val="993489"/>
                </a:solidFill>
                <a:latin typeface="+mn-lt"/>
                <a:cs typeface="+mn-cs"/>
              </a:rPr>
              <a:t>hiring</a:t>
            </a:r>
            <a:r>
              <a:rPr lang="ca-ES" sz="2400" dirty="0">
                <a:solidFill>
                  <a:srgbClr val="993489"/>
                </a:solidFill>
                <a:latin typeface="+mn-lt"/>
                <a:cs typeface="+mn-cs"/>
              </a:rPr>
              <a:t> a </a:t>
            </a:r>
            <a:r>
              <a:rPr lang="ca-ES" sz="2400" dirty="0" err="1">
                <a:solidFill>
                  <a:srgbClr val="993489"/>
                </a:solidFill>
                <a:latin typeface="+mn-lt"/>
                <a:cs typeface="+mn-cs"/>
              </a:rPr>
              <a:t>physician</a:t>
            </a:r>
            <a:r>
              <a:rPr lang="ca-ES" sz="2400" dirty="0">
                <a:solidFill>
                  <a:srgbClr val="993489"/>
                </a:solidFill>
                <a:latin typeface="+mn-lt"/>
                <a:cs typeface="+mn-cs"/>
              </a:rPr>
              <a:t> </a:t>
            </a:r>
            <a:r>
              <a:rPr lang="ca-ES" sz="2400" dirty="0" err="1">
                <a:solidFill>
                  <a:srgbClr val="993489"/>
                </a:solidFill>
                <a:latin typeface="+mn-lt"/>
                <a:cs typeface="+mn-cs"/>
              </a:rPr>
              <a:t>when</a:t>
            </a:r>
            <a:r>
              <a:rPr lang="ca-ES" sz="2400" dirty="0">
                <a:solidFill>
                  <a:srgbClr val="993489"/>
                </a:solidFill>
                <a:latin typeface="+mn-lt"/>
                <a:cs typeface="+mn-cs"/>
              </a:rPr>
              <a:t> a </a:t>
            </a:r>
            <a:r>
              <a:rPr lang="ca-ES" sz="2400" dirty="0" err="1">
                <a:solidFill>
                  <a:srgbClr val="993489"/>
                </a:solidFill>
                <a:latin typeface="+mn-lt"/>
                <a:cs typeface="+mn-cs"/>
              </a:rPr>
              <a:t>patient</a:t>
            </a:r>
            <a:r>
              <a:rPr lang="ca-ES" sz="2400" dirty="0">
                <a:solidFill>
                  <a:srgbClr val="993489"/>
                </a:solidFill>
                <a:latin typeface="+mn-lt"/>
                <a:cs typeface="+mn-cs"/>
              </a:rPr>
              <a:t> is in </a:t>
            </a:r>
            <a:r>
              <a:rPr lang="ca-ES" sz="2400" dirty="0" err="1">
                <a:solidFill>
                  <a:srgbClr val="993489"/>
                </a:solidFill>
                <a:latin typeface="+mn-lt"/>
                <a:cs typeface="+mn-cs"/>
              </a:rPr>
              <a:t>the</a:t>
            </a:r>
            <a:r>
              <a:rPr lang="ca-ES" sz="2400" dirty="0">
                <a:solidFill>
                  <a:srgbClr val="993489"/>
                </a:solidFill>
                <a:latin typeface="+mn-lt"/>
                <a:cs typeface="+mn-cs"/>
              </a:rPr>
              <a:t> </a:t>
            </a:r>
            <a:r>
              <a:rPr lang="ca-ES" sz="2400" dirty="0" err="1">
                <a:solidFill>
                  <a:srgbClr val="993489"/>
                </a:solidFill>
                <a:latin typeface="+mn-lt"/>
                <a:cs typeface="+mn-cs"/>
              </a:rPr>
              <a:t>morgue</a:t>
            </a:r>
            <a:r>
              <a:rPr lang="ca-ES" sz="2400" dirty="0">
                <a:solidFill>
                  <a:srgbClr val="993489"/>
                </a:solidFill>
                <a:latin typeface="+mn-lt"/>
                <a:cs typeface="+mn-cs"/>
              </a:rPr>
              <a:t>: </a:t>
            </a:r>
            <a:r>
              <a:rPr lang="ca-ES" sz="2400" dirty="0" err="1" smtClean="0">
                <a:solidFill>
                  <a:srgbClr val="993489"/>
                </a:solidFill>
                <a:latin typeface="+mn-lt"/>
                <a:cs typeface="+mn-cs"/>
              </a:rPr>
              <a:t>she</a:t>
            </a:r>
            <a:r>
              <a:rPr lang="ca-ES" sz="2400" dirty="0" smtClean="0">
                <a:solidFill>
                  <a:srgbClr val="993489"/>
                </a:solidFill>
                <a:latin typeface="+mn-lt"/>
                <a:cs typeface="+mn-cs"/>
              </a:rPr>
              <a:t> </a:t>
            </a:r>
            <a:r>
              <a:rPr lang="ca-ES" sz="2400" dirty="0" err="1">
                <a:solidFill>
                  <a:srgbClr val="993489"/>
                </a:solidFill>
                <a:latin typeface="+mn-lt"/>
                <a:cs typeface="+mn-cs"/>
              </a:rPr>
              <a:t>might</a:t>
            </a:r>
            <a:r>
              <a:rPr lang="ca-ES" sz="2400" dirty="0">
                <a:solidFill>
                  <a:srgbClr val="993489"/>
                </a:solidFill>
                <a:latin typeface="+mn-lt"/>
                <a:cs typeface="+mn-cs"/>
              </a:rPr>
              <a:t> be </a:t>
            </a:r>
            <a:r>
              <a:rPr lang="ca-ES" sz="2400" dirty="0" err="1">
                <a:solidFill>
                  <a:srgbClr val="993489"/>
                </a:solidFill>
                <a:latin typeface="+mn-lt"/>
                <a:cs typeface="+mn-cs"/>
              </a:rPr>
              <a:t>able</a:t>
            </a:r>
            <a:r>
              <a:rPr lang="ca-ES" sz="2400" dirty="0">
                <a:solidFill>
                  <a:srgbClr val="993489"/>
                </a:solidFill>
                <a:latin typeface="+mn-lt"/>
                <a:cs typeface="+mn-cs"/>
              </a:rPr>
              <a:t> to tell </a:t>
            </a:r>
            <a:r>
              <a:rPr lang="ca-ES" sz="2400" dirty="0" err="1">
                <a:solidFill>
                  <a:srgbClr val="993489"/>
                </a:solidFill>
                <a:latin typeface="+mn-lt"/>
                <a:cs typeface="+mn-cs"/>
              </a:rPr>
              <a:t>you</a:t>
            </a:r>
            <a:r>
              <a:rPr lang="ca-ES" sz="2400" dirty="0">
                <a:solidFill>
                  <a:srgbClr val="993489"/>
                </a:solidFill>
                <a:latin typeface="+mn-lt"/>
                <a:cs typeface="+mn-cs"/>
              </a:rPr>
              <a:t> </a:t>
            </a:r>
            <a:r>
              <a:rPr lang="ca-ES" sz="2400" dirty="0" err="1">
                <a:solidFill>
                  <a:srgbClr val="993489"/>
                </a:solidFill>
                <a:latin typeface="+mn-lt"/>
                <a:cs typeface="+mn-cs"/>
              </a:rPr>
              <a:t>what</a:t>
            </a:r>
            <a:r>
              <a:rPr lang="ca-ES" sz="2400" dirty="0">
                <a:solidFill>
                  <a:srgbClr val="993489"/>
                </a:solidFill>
                <a:latin typeface="+mn-lt"/>
                <a:cs typeface="+mn-cs"/>
              </a:rPr>
              <a:t> </a:t>
            </a:r>
            <a:r>
              <a:rPr lang="ca-ES" sz="2400" dirty="0" err="1">
                <a:solidFill>
                  <a:srgbClr val="993489"/>
                </a:solidFill>
                <a:latin typeface="+mn-lt"/>
                <a:cs typeface="+mn-cs"/>
              </a:rPr>
              <a:t>went</a:t>
            </a:r>
            <a:r>
              <a:rPr lang="ca-ES" sz="2400" dirty="0">
                <a:solidFill>
                  <a:srgbClr val="993489"/>
                </a:solidFill>
                <a:latin typeface="+mn-lt"/>
                <a:cs typeface="+mn-cs"/>
              </a:rPr>
              <a:t> </a:t>
            </a:r>
            <a:r>
              <a:rPr lang="ca-ES" sz="2400" dirty="0" err="1">
                <a:solidFill>
                  <a:srgbClr val="993489"/>
                </a:solidFill>
                <a:latin typeface="+mn-lt"/>
                <a:cs typeface="+mn-cs"/>
              </a:rPr>
              <a:t>wrong</a:t>
            </a:r>
            <a:r>
              <a:rPr lang="ca-ES" sz="2400" dirty="0">
                <a:solidFill>
                  <a:srgbClr val="993489"/>
                </a:solidFill>
                <a:latin typeface="+mn-lt"/>
                <a:cs typeface="+mn-cs"/>
              </a:rPr>
              <a:t> , </a:t>
            </a:r>
            <a:r>
              <a:rPr lang="ca-ES" sz="2400" dirty="0" err="1">
                <a:solidFill>
                  <a:srgbClr val="993489"/>
                </a:solidFill>
                <a:latin typeface="+mn-lt"/>
                <a:cs typeface="+mn-cs"/>
              </a:rPr>
              <a:t>but</a:t>
            </a:r>
            <a:r>
              <a:rPr lang="ca-ES" sz="2400" dirty="0">
                <a:solidFill>
                  <a:srgbClr val="993489"/>
                </a:solidFill>
                <a:latin typeface="+mn-lt"/>
                <a:cs typeface="+mn-cs"/>
              </a:rPr>
              <a:t> </a:t>
            </a:r>
            <a:r>
              <a:rPr lang="ca-ES" sz="2400" dirty="0" err="1" smtClean="0">
                <a:solidFill>
                  <a:srgbClr val="993489"/>
                </a:solidFill>
                <a:latin typeface="+mn-lt"/>
                <a:cs typeface="+mn-cs"/>
              </a:rPr>
              <a:t>she</a:t>
            </a:r>
            <a:r>
              <a:rPr lang="ca-ES" sz="2400" dirty="0" smtClean="0">
                <a:solidFill>
                  <a:srgbClr val="993489"/>
                </a:solidFill>
                <a:latin typeface="+mn-lt"/>
                <a:cs typeface="+mn-cs"/>
              </a:rPr>
              <a:t> </a:t>
            </a:r>
            <a:r>
              <a:rPr lang="ca-ES" sz="2400" dirty="0">
                <a:solidFill>
                  <a:srgbClr val="993489"/>
                </a:solidFill>
                <a:latin typeface="+mn-lt"/>
                <a:cs typeface="+mn-cs"/>
              </a:rPr>
              <a:t>is </a:t>
            </a:r>
            <a:r>
              <a:rPr lang="ca-ES" sz="2400" dirty="0" err="1">
                <a:solidFill>
                  <a:srgbClr val="993489"/>
                </a:solidFill>
                <a:latin typeface="+mn-lt"/>
                <a:cs typeface="+mn-cs"/>
              </a:rPr>
              <a:t>unlikely</a:t>
            </a:r>
            <a:r>
              <a:rPr lang="ca-ES" sz="2400" dirty="0">
                <a:solidFill>
                  <a:srgbClr val="993489"/>
                </a:solidFill>
                <a:latin typeface="+mn-lt"/>
                <a:cs typeface="+mn-cs"/>
              </a:rPr>
              <a:t> to be </a:t>
            </a:r>
            <a:r>
              <a:rPr lang="ca-ES" sz="2400" dirty="0" err="1">
                <a:solidFill>
                  <a:srgbClr val="993489"/>
                </a:solidFill>
                <a:latin typeface="+mn-lt"/>
                <a:cs typeface="+mn-cs"/>
              </a:rPr>
              <a:t>able</a:t>
            </a:r>
            <a:r>
              <a:rPr lang="ca-ES" sz="2400" dirty="0">
                <a:solidFill>
                  <a:srgbClr val="993489"/>
                </a:solidFill>
                <a:latin typeface="+mn-lt"/>
                <a:cs typeface="+mn-cs"/>
              </a:rPr>
              <a:t> to fix </a:t>
            </a:r>
            <a:r>
              <a:rPr lang="ca-ES" sz="2400" dirty="0" err="1">
                <a:solidFill>
                  <a:srgbClr val="993489"/>
                </a:solidFill>
                <a:latin typeface="+mn-lt"/>
                <a:cs typeface="+mn-cs"/>
              </a:rPr>
              <a:t>it</a:t>
            </a:r>
            <a:r>
              <a:rPr lang="ca-ES" sz="2400" dirty="0">
                <a:solidFill>
                  <a:srgbClr val="993489"/>
                </a:solidFill>
                <a:latin typeface="+mn-lt"/>
                <a:cs typeface="+mn-cs"/>
              </a:rPr>
              <a:t>”</a:t>
            </a:r>
          </a:p>
          <a:p>
            <a:pPr>
              <a:lnSpc>
                <a:spcPct val="145000"/>
              </a:lnSpc>
              <a:spcBef>
                <a:spcPct val="20000"/>
              </a:spcBef>
              <a:defRPr/>
            </a:pPr>
            <a:r>
              <a:rPr lang="ca-ES" sz="2400" dirty="0">
                <a:solidFill>
                  <a:srgbClr val="993489"/>
                </a:solidFill>
                <a:latin typeface="+mn-lt"/>
                <a:cs typeface="+mn-cs"/>
              </a:rPr>
              <a:t> R.A. Fisher</a:t>
            </a:r>
          </a:p>
        </p:txBody>
      </p:sp>
    </p:spTree>
    <p:extLst>
      <p:ext uri="{BB962C8B-B14F-4D97-AF65-F5344CB8AC3E}">
        <p14:creationId xmlns:p14="http://schemas.microsoft.com/office/powerpoint/2010/main" val="41799266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1485900" y="319088"/>
            <a:ext cx="6865938" cy="1068387"/>
          </a:xfrm>
        </p:spPr>
        <p:txBody>
          <a:bodyPr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ca-ES" dirty="0" smtClean="0"/>
              <a:t>Objectives</a:t>
            </a:r>
          </a:p>
        </p:txBody>
      </p:sp>
      <p:sp>
        <p:nvSpPr>
          <p:cNvPr id="7171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238125" y="1700808"/>
            <a:ext cx="9361487" cy="4464496"/>
          </a:xfrm>
        </p:spPr>
        <p:txBody>
          <a:bodyPr/>
          <a:lstStyle/>
          <a:p>
            <a:pPr marL="457200" indent="-457200">
              <a:buFont typeface="Arial" pitchFamily="34" charset="0"/>
              <a:buChar char="•"/>
            </a:pPr>
            <a:r>
              <a:rPr lang="ca-ES" altLang="ca-ES" sz="2400" dirty="0" err="1" smtClean="0">
                <a:solidFill>
                  <a:srgbClr val="993489"/>
                </a:solidFill>
              </a:rPr>
              <a:t>Main</a:t>
            </a:r>
            <a:r>
              <a:rPr lang="ca-ES" altLang="ca-ES" sz="2400" dirty="0" smtClean="0">
                <a:solidFill>
                  <a:srgbClr val="993489"/>
                </a:solidFill>
              </a:rPr>
              <a:t> </a:t>
            </a:r>
            <a:r>
              <a:rPr lang="ca-ES" altLang="ca-ES" sz="2400" dirty="0" err="1" smtClean="0">
                <a:solidFill>
                  <a:srgbClr val="993489"/>
                </a:solidFill>
              </a:rPr>
              <a:t>objective</a:t>
            </a:r>
            <a:r>
              <a:rPr lang="ca-ES" altLang="ca-ES" sz="2400" dirty="0" smtClean="0">
                <a:solidFill>
                  <a:srgbClr val="993489"/>
                </a:solidFill>
              </a:rPr>
              <a:t> of </a:t>
            </a:r>
            <a:r>
              <a:rPr lang="ca-ES" altLang="ca-ES" sz="2400" dirty="0" err="1" smtClean="0">
                <a:solidFill>
                  <a:srgbClr val="993489"/>
                </a:solidFill>
              </a:rPr>
              <a:t>the</a:t>
            </a:r>
            <a:r>
              <a:rPr lang="ca-ES" altLang="ca-ES" sz="2400" dirty="0" smtClean="0">
                <a:solidFill>
                  <a:srgbClr val="993489"/>
                </a:solidFill>
              </a:rPr>
              <a:t> </a:t>
            </a:r>
            <a:r>
              <a:rPr lang="ca-ES" altLang="ca-ES" sz="2400" dirty="0" err="1" smtClean="0">
                <a:solidFill>
                  <a:srgbClr val="993489"/>
                </a:solidFill>
              </a:rPr>
              <a:t>course</a:t>
            </a:r>
            <a:r>
              <a:rPr lang="ca-ES" altLang="ca-ES" sz="2400" dirty="0" smtClean="0">
                <a:solidFill>
                  <a:srgbClr val="993489"/>
                </a:solidFill>
              </a:rPr>
              <a:t> is to </a:t>
            </a:r>
            <a:r>
              <a:rPr lang="ca-ES" altLang="ca-ES" sz="2400" dirty="0" err="1" smtClean="0">
                <a:solidFill>
                  <a:srgbClr val="993489"/>
                </a:solidFill>
              </a:rPr>
              <a:t>provide</a:t>
            </a:r>
            <a:r>
              <a:rPr lang="ca-ES" altLang="ca-ES" sz="2400" dirty="0" smtClean="0">
                <a:solidFill>
                  <a:srgbClr val="993489"/>
                </a:solidFill>
              </a:rPr>
              <a:t> a general </a:t>
            </a:r>
            <a:r>
              <a:rPr lang="ca-ES" altLang="ca-ES" sz="2400" dirty="0" err="1" smtClean="0">
                <a:solidFill>
                  <a:srgbClr val="993489"/>
                </a:solidFill>
              </a:rPr>
              <a:t>overview</a:t>
            </a:r>
            <a:r>
              <a:rPr lang="ca-ES" altLang="ca-ES" sz="2400" dirty="0" smtClean="0">
                <a:solidFill>
                  <a:srgbClr val="993489"/>
                </a:solidFill>
              </a:rPr>
              <a:t> of </a:t>
            </a:r>
            <a:r>
              <a:rPr lang="ca-ES" altLang="ca-ES" sz="2400" dirty="0" err="1" smtClean="0">
                <a:solidFill>
                  <a:srgbClr val="993489"/>
                </a:solidFill>
              </a:rPr>
              <a:t>the</a:t>
            </a:r>
            <a:r>
              <a:rPr lang="ca-ES" altLang="ca-ES" sz="2400" dirty="0" smtClean="0">
                <a:solidFill>
                  <a:srgbClr val="993489"/>
                </a:solidFill>
              </a:rPr>
              <a:t> principal </a:t>
            </a:r>
            <a:r>
              <a:rPr lang="ca-ES" altLang="ca-ES" sz="2400" dirty="0" err="1" smtClean="0">
                <a:solidFill>
                  <a:srgbClr val="993489"/>
                </a:solidFill>
              </a:rPr>
              <a:t>statistical</a:t>
            </a:r>
            <a:r>
              <a:rPr lang="ca-ES" altLang="ca-ES" sz="2400" dirty="0" smtClean="0">
                <a:solidFill>
                  <a:srgbClr val="993489"/>
                </a:solidFill>
              </a:rPr>
              <a:t> </a:t>
            </a:r>
            <a:r>
              <a:rPr lang="ca-ES" altLang="ca-ES" sz="2400" dirty="0" err="1" smtClean="0">
                <a:solidFill>
                  <a:srgbClr val="993489"/>
                </a:solidFill>
              </a:rPr>
              <a:t>methods</a:t>
            </a:r>
            <a:r>
              <a:rPr lang="ca-ES" altLang="ca-ES" sz="2400" dirty="0" smtClean="0">
                <a:solidFill>
                  <a:srgbClr val="993489"/>
                </a:solidFill>
              </a:rPr>
              <a:t> </a:t>
            </a:r>
            <a:r>
              <a:rPr lang="ca-ES" altLang="ca-ES" sz="2400" dirty="0" err="1" smtClean="0">
                <a:solidFill>
                  <a:srgbClr val="993489"/>
                </a:solidFill>
              </a:rPr>
              <a:t>that</a:t>
            </a:r>
            <a:r>
              <a:rPr lang="ca-ES" altLang="ca-ES" sz="2400" dirty="0" smtClean="0">
                <a:solidFill>
                  <a:srgbClr val="993489"/>
                </a:solidFill>
              </a:rPr>
              <a:t> can be </a:t>
            </a:r>
            <a:r>
              <a:rPr lang="ca-ES" altLang="ca-ES" sz="2400" dirty="0" err="1" smtClean="0">
                <a:solidFill>
                  <a:srgbClr val="993489"/>
                </a:solidFill>
              </a:rPr>
              <a:t>useful</a:t>
            </a:r>
            <a:r>
              <a:rPr lang="ca-ES" altLang="ca-ES" sz="2400" dirty="0" smtClean="0">
                <a:solidFill>
                  <a:srgbClr val="993489"/>
                </a:solidFill>
              </a:rPr>
              <a:t> in </a:t>
            </a:r>
            <a:r>
              <a:rPr lang="ca-ES" altLang="ca-ES" sz="2400" dirty="0" err="1" smtClean="0">
                <a:solidFill>
                  <a:srgbClr val="993489"/>
                </a:solidFill>
              </a:rPr>
              <a:t>biomedical</a:t>
            </a:r>
            <a:r>
              <a:rPr lang="ca-ES" altLang="ca-ES" sz="2400" dirty="0" smtClean="0">
                <a:solidFill>
                  <a:srgbClr val="993489"/>
                </a:solidFill>
              </a:rPr>
              <a:t> </a:t>
            </a:r>
            <a:r>
              <a:rPr lang="ca-ES" altLang="ca-ES" sz="2400" dirty="0" err="1" smtClean="0">
                <a:solidFill>
                  <a:srgbClr val="993489"/>
                </a:solidFill>
              </a:rPr>
              <a:t>research</a:t>
            </a:r>
            <a:r>
              <a:rPr lang="ca-ES" altLang="ca-ES" sz="2400" dirty="0" smtClean="0">
                <a:solidFill>
                  <a:srgbClr val="993489"/>
                </a:solidFill>
              </a:rPr>
              <a:t> </a:t>
            </a:r>
            <a:r>
              <a:rPr lang="ca-ES" altLang="ca-ES" sz="2400" dirty="0" err="1" smtClean="0">
                <a:solidFill>
                  <a:srgbClr val="993489"/>
                </a:solidFill>
              </a:rPr>
              <a:t>and</a:t>
            </a:r>
            <a:r>
              <a:rPr lang="ca-ES" altLang="ca-ES" sz="2400" dirty="0" smtClean="0">
                <a:solidFill>
                  <a:srgbClr val="993489"/>
                </a:solidFill>
              </a:rPr>
              <a:t> </a:t>
            </a:r>
            <a:r>
              <a:rPr lang="ca-ES" altLang="ca-ES" sz="2400" dirty="0" err="1" smtClean="0">
                <a:solidFill>
                  <a:srgbClr val="993489"/>
                </a:solidFill>
              </a:rPr>
              <a:t>daily</a:t>
            </a:r>
            <a:r>
              <a:rPr lang="ca-ES" altLang="ca-ES" sz="2400" dirty="0" smtClean="0">
                <a:solidFill>
                  <a:srgbClr val="993489"/>
                </a:solidFill>
              </a:rPr>
              <a:t> </a:t>
            </a:r>
            <a:r>
              <a:rPr lang="ca-ES" altLang="ca-ES" sz="2400" dirty="0" err="1" smtClean="0">
                <a:solidFill>
                  <a:srgbClr val="993489"/>
                </a:solidFill>
              </a:rPr>
              <a:t>practise</a:t>
            </a:r>
            <a:endParaRPr lang="ca-ES" altLang="ca-ES" sz="2400" dirty="0" smtClean="0">
              <a:solidFill>
                <a:srgbClr val="993489"/>
              </a:solidFill>
            </a:endParaRPr>
          </a:p>
          <a:p>
            <a:pPr marL="457200" indent="-457200">
              <a:buFont typeface="Arial" pitchFamily="34" charset="0"/>
              <a:buChar char="•"/>
            </a:pPr>
            <a:r>
              <a:rPr lang="ca-ES" altLang="ca-ES" sz="2400" dirty="0" smtClean="0">
                <a:solidFill>
                  <a:srgbClr val="993489"/>
                </a:solidFill>
              </a:rPr>
              <a:t>At </a:t>
            </a:r>
            <a:r>
              <a:rPr lang="ca-ES" altLang="ca-ES" sz="2400" dirty="0" err="1" smtClean="0">
                <a:solidFill>
                  <a:srgbClr val="993489"/>
                </a:solidFill>
              </a:rPr>
              <a:t>the</a:t>
            </a:r>
            <a:r>
              <a:rPr lang="ca-ES" altLang="ca-ES" sz="2400" dirty="0" smtClean="0">
                <a:solidFill>
                  <a:srgbClr val="993489"/>
                </a:solidFill>
              </a:rPr>
              <a:t> </a:t>
            </a:r>
            <a:r>
              <a:rPr lang="ca-ES" altLang="ca-ES" sz="2400" dirty="0" err="1" smtClean="0">
                <a:solidFill>
                  <a:srgbClr val="993489"/>
                </a:solidFill>
              </a:rPr>
              <a:t>end</a:t>
            </a:r>
            <a:r>
              <a:rPr lang="ca-ES" altLang="ca-ES" sz="2400" dirty="0" smtClean="0">
                <a:solidFill>
                  <a:srgbClr val="993489"/>
                </a:solidFill>
              </a:rPr>
              <a:t> of </a:t>
            </a:r>
            <a:r>
              <a:rPr lang="ca-ES" altLang="ca-ES" sz="2400" dirty="0" err="1" smtClean="0">
                <a:solidFill>
                  <a:srgbClr val="993489"/>
                </a:solidFill>
              </a:rPr>
              <a:t>the</a:t>
            </a:r>
            <a:r>
              <a:rPr lang="ca-ES" altLang="ca-ES" sz="2400" dirty="0" smtClean="0">
                <a:solidFill>
                  <a:srgbClr val="993489"/>
                </a:solidFill>
              </a:rPr>
              <a:t> </a:t>
            </a:r>
            <a:r>
              <a:rPr lang="ca-ES" altLang="ca-ES" sz="2400" dirty="0" err="1" smtClean="0">
                <a:solidFill>
                  <a:srgbClr val="993489"/>
                </a:solidFill>
              </a:rPr>
              <a:t>course</a:t>
            </a:r>
            <a:r>
              <a:rPr lang="ca-ES" altLang="ca-ES" sz="2400" dirty="0" smtClean="0">
                <a:solidFill>
                  <a:srgbClr val="993489"/>
                </a:solidFill>
              </a:rPr>
              <a:t> </a:t>
            </a:r>
            <a:r>
              <a:rPr lang="ca-ES" altLang="ca-ES" sz="2400" dirty="0" err="1" smtClean="0">
                <a:solidFill>
                  <a:srgbClr val="993489"/>
                </a:solidFill>
              </a:rPr>
              <a:t>you</a:t>
            </a:r>
            <a:r>
              <a:rPr lang="ca-ES" altLang="ca-ES" sz="2400" dirty="0" smtClean="0">
                <a:solidFill>
                  <a:srgbClr val="993489"/>
                </a:solidFill>
              </a:rPr>
              <a:t> </a:t>
            </a:r>
            <a:r>
              <a:rPr lang="ca-ES" altLang="ca-ES" sz="2400" dirty="0" err="1" smtClean="0">
                <a:solidFill>
                  <a:srgbClr val="993489"/>
                </a:solidFill>
              </a:rPr>
              <a:t>should</a:t>
            </a:r>
            <a:r>
              <a:rPr lang="ca-ES" altLang="ca-ES" sz="2400" dirty="0" smtClean="0">
                <a:solidFill>
                  <a:srgbClr val="993489"/>
                </a:solidFill>
              </a:rPr>
              <a:t> be </a:t>
            </a:r>
            <a:r>
              <a:rPr lang="ca-ES" altLang="ca-ES" sz="2400" dirty="0" err="1" smtClean="0">
                <a:solidFill>
                  <a:srgbClr val="993489"/>
                </a:solidFill>
              </a:rPr>
              <a:t>able</a:t>
            </a:r>
            <a:r>
              <a:rPr lang="ca-ES" altLang="ca-ES" sz="2400" dirty="0" smtClean="0">
                <a:solidFill>
                  <a:srgbClr val="993489"/>
                </a:solidFill>
              </a:rPr>
              <a:t> to...</a:t>
            </a:r>
            <a:endParaRPr lang="ca-ES" altLang="ca-ES" sz="2400" dirty="0" smtClean="0">
              <a:solidFill>
                <a:srgbClr val="993489"/>
              </a:solidFill>
            </a:endParaRPr>
          </a:p>
          <a:p>
            <a:pPr marL="857250" lvl="1" indent="-457200">
              <a:buFont typeface="Arial" pitchFamily="34" charset="0"/>
              <a:buChar char="•"/>
            </a:pPr>
            <a:r>
              <a:rPr lang="ca-ES" altLang="ca-ES" sz="2000" dirty="0" err="1" smtClean="0">
                <a:solidFill>
                  <a:srgbClr val="993489"/>
                </a:solidFill>
              </a:rPr>
              <a:t>Recognize</a:t>
            </a:r>
            <a:r>
              <a:rPr lang="ca-ES" altLang="ca-ES" sz="2000" dirty="0" smtClean="0">
                <a:solidFill>
                  <a:srgbClr val="993489"/>
                </a:solidFill>
              </a:rPr>
              <a:t> </a:t>
            </a:r>
            <a:r>
              <a:rPr lang="ca-ES" altLang="ca-ES" sz="2000" dirty="0" err="1" smtClean="0">
                <a:solidFill>
                  <a:srgbClr val="993489"/>
                </a:solidFill>
              </a:rPr>
              <a:t>the</a:t>
            </a:r>
            <a:r>
              <a:rPr lang="ca-ES" altLang="ca-ES" sz="2000" dirty="0" smtClean="0">
                <a:solidFill>
                  <a:srgbClr val="993489"/>
                </a:solidFill>
              </a:rPr>
              <a:t> </a:t>
            </a:r>
            <a:r>
              <a:rPr lang="ca-ES" altLang="ca-ES" sz="2000" dirty="0" err="1" smtClean="0">
                <a:solidFill>
                  <a:srgbClr val="993489"/>
                </a:solidFill>
              </a:rPr>
              <a:t>main</a:t>
            </a:r>
            <a:r>
              <a:rPr lang="ca-ES" altLang="ca-ES" sz="2000" dirty="0" smtClean="0">
                <a:solidFill>
                  <a:srgbClr val="993489"/>
                </a:solidFill>
              </a:rPr>
              <a:t> </a:t>
            </a:r>
            <a:r>
              <a:rPr lang="ca-ES" altLang="ca-ES" sz="2000" dirty="0" err="1" smtClean="0">
                <a:solidFill>
                  <a:srgbClr val="993489"/>
                </a:solidFill>
              </a:rPr>
              <a:t>problems</a:t>
            </a:r>
            <a:r>
              <a:rPr lang="ca-ES" altLang="ca-ES" sz="2000" dirty="0" smtClean="0">
                <a:solidFill>
                  <a:srgbClr val="993489"/>
                </a:solidFill>
              </a:rPr>
              <a:t> </a:t>
            </a:r>
            <a:r>
              <a:rPr lang="ca-ES" altLang="ca-ES" sz="2000" dirty="0" err="1" smtClean="0">
                <a:solidFill>
                  <a:srgbClr val="993489"/>
                </a:solidFill>
              </a:rPr>
              <a:t>from</a:t>
            </a:r>
            <a:r>
              <a:rPr lang="ca-ES" altLang="ca-ES" sz="2000" dirty="0" smtClean="0">
                <a:solidFill>
                  <a:srgbClr val="993489"/>
                </a:solidFill>
              </a:rPr>
              <a:t> a </a:t>
            </a:r>
            <a:r>
              <a:rPr lang="ca-ES" altLang="ca-ES" sz="2000" dirty="0" err="1" smtClean="0">
                <a:solidFill>
                  <a:srgbClr val="993489"/>
                </a:solidFill>
              </a:rPr>
              <a:t>statistical</a:t>
            </a:r>
            <a:r>
              <a:rPr lang="ca-ES" altLang="ca-ES" sz="2000" dirty="0" smtClean="0">
                <a:solidFill>
                  <a:srgbClr val="993489"/>
                </a:solidFill>
              </a:rPr>
              <a:t> </a:t>
            </a:r>
            <a:r>
              <a:rPr lang="ca-ES" altLang="ca-ES" sz="2000" dirty="0" err="1" smtClean="0">
                <a:solidFill>
                  <a:srgbClr val="993489"/>
                </a:solidFill>
              </a:rPr>
              <a:t>point</a:t>
            </a:r>
            <a:r>
              <a:rPr lang="ca-ES" altLang="ca-ES" sz="2000" dirty="0" smtClean="0">
                <a:solidFill>
                  <a:srgbClr val="993489"/>
                </a:solidFill>
              </a:rPr>
              <a:t> of </a:t>
            </a:r>
            <a:r>
              <a:rPr lang="ca-ES" altLang="ca-ES" sz="2000" dirty="0" err="1" smtClean="0">
                <a:solidFill>
                  <a:srgbClr val="993489"/>
                </a:solidFill>
              </a:rPr>
              <a:t>view</a:t>
            </a:r>
            <a:endParaRPr lang="ca-ES" altLang="ca-ES" sz="2000" dirty="0" smtClean="0">
              <a:solidFill>
                <a:srgbClr val="993489"/>
              </a:solidFill>
            </a:endParaRPr>
          </a:p>
          <a:p>
            <a:pPr marL="857250" lvl="1" indent="-457200">
              <a:buFont typeface="Arial" pitchFamily="34" charset="0"/>
              <a:buChar char="•"/>
            </a:pPr>
            <a:r>
              <a:rPr lang="ca-ES" altLang="ca-ES" sz="2000" dirty="0" err="1" smtClean="0">
                <a:solidFill>
                  <a:srgbClr val="993489"/>
                </a:solidFill>
              </a:rPr>
              <a:t>Identify</a:t>
            </a:r>
            <a:r>
              <a:rPr lang="ca-ES" altLang="ca-ES" sz="2000" dirty="0" smtClean="0">
                <a:solidFill>
                  <a:srgbClr val="993489"/>
                </a:solidFill>
              </a:rPr>
              <a:t> </a:t>
            </a:r>
            <a:r>
              <a:rPr lang="ca-ES" altLang="ca-ES" sz="2000" dirty="0" err="1" smtClean="0">
                <a:solidFill>
                  <a:srgbClr val="993489"/>
                </a:solidFill>
              </a:rPr>
              <a:t>the</a:t>
            </a:r>
            <a:r>
              <a:rPr lang="ca-ES" altLang="ca-ES" sz="2000" dirty="0" smtClean="0">
                <a:solidFill>
                  <a:srgbClr val="993489"/>
                </a:solidFill>
              </a:rPr>
              <a:t> basic </a:t>
            </a:r>
            <a:r>
              <a:rPr lang="ca-ES" altLang="ca-ES" sz="2000" dirty="0" err="1" smtClean="0">
                <a:solidFill>
                  <a:srgbClr val="993489"/>
                </a:solidFill>
              </a:rPr>
              <a:t>methods</a:t>
            </a:r>
            <a:r>
              <a:rPr lang="ca-ES" altLang="ca-ES" sz="2000" dirty="0" smtClean="0">
                <a:solidFill>
                  <a:srgbClr val="993489"/>
                </a:solidFill>
              </a:rPr>
              <a:t> to </a:t>
            </a:r>
            <a:r>
              <a:rPr lang="ca-ES" altLang="ca-ES" sz="2000" dirty="0" err="1" smtClean="0">
                <a:solidFill>
                  <a:srgbClr val="993489"/>
                </a:solidFill>
              </a:rPr>
              <a:t>solve</a:t>
            </a:r>
            <a:r>
              <a:rPr lang="ca-ES" altLang="ca-ES" sz="2000" dirty="0" smtClean="0">
                <a:solidFill>
                  <a:srgbClr val="993489"/>
                </a:solidFill>
              </a:rPr>
              <a:t> </a:t>
            </a:r>
            <a:r>
              <a:rPr lang="ca-ES" altLang="ca-ES" sz="2000" dirty="0" err="1" smtClean="0">
                <a:solidFill>
                  <a:srgbClr val="993489"/>
                </a:solidFill>
              </a:rPr>
              <a:t>these</a:t>
            </a:r>
            <a:r>
              <a:rPr lang="ca-ES" altLang="ca-ES" sz="2000" dirty="0" smtClean="0">
                <a:solidFill>
                  <a:srgbClr val="993489"/>
                </a:solidFill>
              </a:rPr>
              <a:t> </a:t>
            </a:r>
            <a:r>
              <a:rPr lang="ca-ES" altLang="ca-ES" sz="2000" dirty="0" err="1" smtClean="0">
                <a:solidFill>
                  <a:srgbClr val="993489"/>
                </a:solidFill>
              </a:rPr>
              <a:t>problems</a:t>
            </a:r>
            <a:endParaRPr lang="ca-ES" altLang="ca-ES" sz="2000" dirty="0" smtClean="0">
              <a:solidFill>
                <a:srgbClr val="993489"/>
              </a:solidFill>
            </a:endParaRPr>
          </a:p>
          <a:p>
            <a:pPr marL="857250" lvl="1" indent="-457200">
              <a:buFont typeface="Arial" pitchFamily="34" charset="0"/>
              <a:buChar char="•"/>
            </a:pPr>
            <a:r>
              <a:rPr lang="ca-ES" altLang="ca-ES" sz="2000" dirty="0" smtClean="0">
                <a:solidFill>
                  <a:srgbClr val="993489"/>
                </a:solidFill>
              </a:rPr>
              <a:t>To </a:t>
            </a:r>
            <a:r>
              <a:rPr lang="ca-ES" altLang="ca-ES" sz="2000" dirty="0" err="1" smtClean="0">
                <a:solidFill>
                  <a:srgbClr val="993489"/>
                </a:solidFill>
              </a:rPr>
              <a:t>use</a:t>
            </a:r>
            <a:r>
              <a:rPr lang="ca-ES" altLang="ca-ES" sz="2000" dirty="0" smtClean="0">
                <a:solidFill>
                  <a:srgbClr val="993489"/>
                </a:solidFill>
              </a:rPr>
              <a:t> basic </a:t>
            </a:r>
            <a:r>
              <a:rPr lang="ca-ES" altLang="ca-ES" sz="2000" dirty="0" err="1" smtClean="0">
                <a:solidFill>
                  <a:srgbClr val="993489"/>
                </a:solidFill>
              </a:rPr>
              <a:t>tools</a:t>
            </a:r>
            <a:r>
              <a:rPr lang="ca-ES" altLang="ca-ES" sz="2000" dirty="0" smtClean="0">
                <a:solidFill>
                  <a:srgbClr val="993489"/>
                </a:solidFill>
              </a:rPr>
              <a:t> to </a:t>
            </a:r>
            <a:r>
              <a:rPr lang="ca-ES" altLang="ca-ES" sz="2000" dirty="0" err="1" smtClean="0">
                <a:solidFill>
                  <a:srgbClr val="993489"/>
                </a:solidFill>
              </a:rPr>
              <a:t>carry</a:t>
            </a:r>
            <a:r>
              <a:rPr lang="ca-ES" altLang="ca-ES" sz="2000" dirty="0" smtClean="0">
                <a:solidFill>
                  <a:srgbClr val="993489"/>
                </a:solidFill>
              </a:rPr>
              <a:t> </a:t>
            </a:r>
            <a:r>
              <a:rPr lang="ca-ES" altLang="ca-ES" sz="2000" dirty="0" err="1" smtClean="0">
                <a:solidFill>
                  <a:srgbClr val="993489"/>
                </a:solidFill>
              </a:rPr>
              <a:t>out</a:t>
            </a:r>
            <a:r>
              <a:rPr lang="ca-ES" altLang="ca-ES" sz="2000" dirty="0" smtClean="0">
                <a:solidFill>
                  <a:srgbClr val="993489"/>
                </a:solidFill>
              </a:rPr>
              <a:t> </a:t>
            </a:r>
            <a:r>
              <a:rPr lang="ca-ES" altLang="ca-ES" sz="2000" dirty="0" err="1" smtClean="0">
                <a:solidFill>
                  <a:srgbClr val="993489"/>
                </a:solidFill>
              </a:rPr>
              <a:t>properly</a:t>
            </a:r>
            <a:r>
              <a:rPr lang="ca-ES" altLang="ca-ES" sz="2000" dirty="0" smtClean="0">
                <a:solidFill>
                  <a:srgbClr val="993489"/>
                </a:solidFill>
              </a:rPr>
              <a:t> </a:t>
            </a:r>
            <a:r>
              <a:rPr lang="ca-ES" altLang="ca-ES" sz="2000" dirty="0" err="1" smtClean="0">
                <a:solidFill>
                  <a:srgbClr val="993489"/>
                </a:solidFill>
              </a:rPr>
              <a:t>their</a:t>
            </a:r>
            <a:r>
              <a:rPr lang="ca-ES" altLang="ca-ES" sz="2000" dirty="0" smtClean="0">
                <a:solidFill>
                  <a:srgbClr val="993489"/>
                </a:solidFill>
              </a:rPr>
              <a:t> </a:t>
            </a:r>
            <a:r>
              <a:rPr lang="ca-ES" altLang="ca-ES" sz="2000" dirty="0" err="1" smtClean="0">
                <a:solidFill>
                  <a:srgbClr val="993489"/>
                </a:solidFill>
              </a:rPr>
              <a:t>own</a:t>
            </a:r>
            <a:r>
              <a:rPr lang="ca-ES" altLang="ca-ES" sz="2000" dirty="0" smtClean="0">
                <a:solidFill>
                  <a:srgbClr val="993489"/>
                </a:solidFill>
              </a:rPr>
              <a:t> </a:t>
            </a:r>
            <a:r>
              <a:rPr lang="ca-ES" altLang="ca-ES" sz="2000" dirty="0" err="1" smtClean="0">
                <a:solidFill>
                  <a:srgbClr val="993489"/>
                </a:solidFill>
              </a:rPr>
              <a:t>analysis</a:t>
            </a:r>
            <a:endParaRPr lang="ca-ES" altLang="ca-ES" sz="2000" dirty="0" smtClean="0">
              <a:solidFill>
                <a:srgbClr val="993489"/>
              </a:solidFill>
            </a:endParaRPr>
          </a:p>
          <a:p>
            <a:pPr marL="857250" lvl="1" indent="-457200">
              <a:buFont typeface="Arial" pitchFamily="34" charset="0"/>
              <a:buChar char="•"/>
            </a:pPr>
            <a:r>
              <a:rPr lang="ca-ES" altLang="ca-ES" sz="2000" dirty="0" err="1" smtClean="0">
                <a:solidFill>
                  <a:srgbClr val="993489"/>
                </a:solidFill>
              </a:rPr>
              <a:t>Identify</a:t>
            </a:r>
            <a:r>
              <a:rPr lang="ca-ES" altLang="ca-ES" sz="2000" dirty="0" smtClean="0">
                <a:solidFill>
                  <a:srgbClr val="993489"/>
                </a:solidFill>
              </a:rPr>
              <a:t> </a:t>
            </a:r>
            <a:r>
              <a:rPr lang="ca-ES" altLang="ca-ES" sz="2000" dirty="0" err="1" smtClean="0">
                <a:solidFill>
                  <a:srgbClr val="993489"/>
                </a:solidFill>
              </a:rPr>
              <a:t>when</a:t>
            </a:r>
            <a:r>
              <a:rPr lang="ca-ES" altLang="ca-ES" sz="2000" dirty="0" smtClean="0">
                <a:solidFill>
                  <a:srgbClr val="993489"/>
                </a:solidFill>
              </a:rPr>
              <a:t> to </a:t>
            </a:r>
            <a:r>
              <a:rPr lang="ca-ES" altLang="ca-ES" sz="2000" dirty="0" err="1" smtClean="0">
                <a:solidFill>
                  <a:srgbClr val="993489"/>
                </a:solidFill>
              </a:rPr>
              <a:t>apply</a:t>
            </a:r>
            <a:r>
              <a:rPr lang="ca-ES" altLang="ca-ES" sz="2000" dirty="0" smtClean="0">
                <a:solidFill>
                  <a:srgbClr val="993489"/>
                </a:solidFill>
              </a:rPr>
              <a:t> </a:t>
            </a:r>
            <a:r>
              <a:rPr lang="ca-ES" altLang="ca-ES" sz="2000" dirty="0" err="1" smtClean="0">
                <a:solidFill>
                  <a:srgbClr val="993489"/>
                </a:solidFill>
              </a:rPr>
              <a:t>each</a:t>
            </a:r>
            <a:r>
              <a:rPr lang="ca-ES" altLang="ca-ES" sz="2000" dirty="0" smtClean="0">
                <a:solidFill>
                  <a:srgbClr val="993489"/>
                </a:solidFill>
              </a:rPr>
              <a:t> </a:t>
            </a:r>
            <a:r>
              <a:rPr lang="ca-ES" altLang="ca-ES" sz="2000" dirty="0" err="1" smtClean="0">
                <a:solidFill>
                  <a:srgbClr val="993489"/>
                </a:solidFill>
              </a:rPr>
              <a:t>method</a:t>
            </a:r>
            <a:endParaRPr lang="ca-ES" altLang="ca-ES" sz="2000" dirty="0" smtClean="0">
              <a:solidFill>
                <a:srgbClr val="993489"/>
              </a:solidFill>
            </a:endParaRPr>
          </a:p>
          <a:p>
            <a:pPr marL="857250" lvl="1" indent="-457200">
              <a:buFont typeface="Arial" pitchFamily="34" charset="0"/>
              <a:buChar char="•"/>
            </a:pPr>
            <a:r>
              <a:rPr lang="ca-ES" altLang="ca-ES" sz="2000" dirty="0" smtClean="0">
                <a:solidFill>
                  <a:srgbClr val="993489"/>
                </a:solidFill>
              </a:rPr>
              <a:t>Be </a:t>
            </a:r>
            <a:r>
              <a:rPr lang="ca-ES" altLang="ca-ES" sz="2000" dirty="0" err="1" smtClean="0">
                <a:solidFill>
                  <a:srgbClr val="993489"/>
                </a:solidFill>
              </a:rPr>
              <a:t>able</a:t>
            </a:r>
            <a:r>
              <a:rPr lang="ca-ES" altLang="ca-ES" sz="2000" dirty="0" smtClean="0">
                <a:solidFill>
                  <a:srgbClr val="993489"/>
                </a:solidFill>
              </a:rPr>
              <a:t> to </a:t>
            </a:r>
            <a:r>
              <a:rPr lang="ca-ES" altLang="ca-ES" sz="2000" dirty="0" err="1" smtClean="0">
                <a:solidFill>
                  <a:srgbClr val="993489"/>
                </a:solidFill>
              </a:rPr>
              <a:t>ask</a:t>
            </a:r>
            <a:r>
              <a:rPr lang="ca-ES" altLang="ca-ES" sz="2000" dirty="0" smtClean="0">
                <a:solidFill>
                  <a:srgbClr val="993489"/>
                </a:solidFill>
              </a:rPr>
              <a:t> a professional </a:t>
            </a:r>
            <a:r>
              <a:rPr lang="ca-ES" altLang="ca-ES" sz="2000" dirty="0" err="1" smtClean="0">
                <a:solidFill>
                  <a:srgbClr val="993489"/>
                </a:solidFill>
              </a:rPr>
              <a:t>statistician</a:t>
            </a:r>
            <a:r>
              <a:rPr lang="ca-ES" altLang="ca-ES" sz="2000" dirty="0" smtClean="0">
                <a:solidFill>
                  <a:srgbClr val="993489"/>
                </a:solidFill>
              </a:rPr>
              <a:t> </a:t>
            </a:r>
            <a:r>
              <a:rPr lang="ca-ES" altLang="ca-ES" sz="2000" dirty="0" err="1" smtClean="0">
                <a:solidFill>
                  <a:srgbClr val="993489"/>
                </a:solidFill>
              </a:rPr>
              <a:t>using</a:t>
            </a:r>
            <a:r>
              <a:rPr lang="ca-ES" altLang="ca-ES" sz="2000" dirty="0" smtClean="0">
                <a:solidFill>
                  <a:srgbClr val="993489"/>
                </a:solidFill>
              </a:rPr>
              <a:t> </a:t>
            </a:r>
            <a:r>
              <a:rPr lang="ca-ES" altLang="ca-ES" sz="2000" dirty="0" err="1" smtClean="0">
                <a:solidFill>
                  <a:srgbClr val="993489"/>
                </a:solidFill>
              </a:rPr>
              <a:t>the</a:t>
            </a:r>
            <a:r>
              <a:rPr lang="ca-ES" altLang="ca-ES" sz="2000" dirty="0" smtClean="0">
                <a:solidFill>
                  <a:srgbClr val="993489"/>
                </a:solidFill>
              </a:rPr>
              <a:t> proper </a:t>
            </a:r>
            <a:r>
              <a:rPr lang="ca-ES" altLang="ca-ES" sz="2000" dirty="0" err="1" smtClean="0">
                <a:solidFill>
                  <a:srgbClr val="993489"/>
                </a:solidFill>
              </a:rPr>
              <a:t>terminology</a:t>
            </a:r>
            <a:r>
              <a:rPr lang="ca-ES" altLang="ca-ES" sz="2000" dirty="0" smtClean="0">
                <a:solidFill>
                  <a:srgbClr val="993489"/>
                </a:solidFill>
              </a:rPr>
              <a:t> to </a:t>
            </a:r>
            <a:r>
              <a:rPr lang="ca-ES" altLang="ca-ES" sz="2000" dirty="0" err="1" smtClean="0">
                <a:solidFill>
                  <a:srgbClr val="993489"/>
                </a:solidFill>
              </a:rPr>
              <a:t>understand</a:t>
            </a:r>
            <a:r>
              <a:rPr lang="ca-ES" altLang="ca-ES" sz="2000" dirty="0" smtClean="0">
                <a:solidFill>
                  <a:srgbClr val="993489"/>
                </a:solidFill>
              </a:rPr>
              <a:t> </a:t>
            </a:r>
            <a:r>
              <a:rPr lang="ca-ES" altLang="ca-ES" sz="2000" dirty="0" err="1" smtClean="0">
                <a:solidFill>
                  <a:srgbClr val="993489"/>
                </a:solidFill>
              </a:rPr>
              <a:t>the</a:t>
            </a:r>
            <a:r>
              <a:rPr lang="ca-ES" altLang="ca-ES" sz="2000" dirty="0" smtClean="0">
                <a:solidFill>
                  <a:srgbClr val="993489"/>
                </a:solidFill>
              </a:rPr>
              <a:t> </a:t>
            </a:r>
            <a:r>
              <a:rPr lang="ca-ES" altLang="ca-ES" sz="2000" dirty="0" err="1" smtClean="0">
                <a:solidFill>
                  <a:srgbClr val="993489"/>
                </a:solidFill>
              </a:rPr>
              <a:t>solutions</a:t>
            </a:r>
            <a:r>
              <a:rPr lang="ca-ES" altLang="ca-ES" sz="2000" dirty="0" smtClean="0">
                <a:solidFill>
                  <a:srgbClr val="993489"/>
                </a:solidFill>
              </a:rPr>
              <a:t> </a:t>
            </a:r>
            <a:r>
              <a:rPr lang="ca-ES" altLang="ca-ES" sz="2000" dirty="0" err="1" smtClean="0">
                <a:solidFill>
                  <a:srgbClr val="993489"/>
                </a:solidFill>
              </a:rPr>
              <a:t>when</a:t>
            </a:r>
            <a:r>
              <a:rPr lang="ca-ES" altLang="ca-ES" sz="2000" dirty="0" smtClean="0">
                <a:solidFill>
                  <a:srgbClr val="993489"/>
                </a:solidFill>
              </a:rPr>
              <a:t> </a:t>
            </a:r>
            <a:r>
              <a:rPr lang="ca-ES" altLang="ca-ES" sz="2000" dirty="0" err="1" smtClean="0">
                <a:solidFill>
                  <a:srgbClr val="993489"/>
                </a:solidFill>
              </a:rPr>
              <a:t>problems</a:t>
            </a:r>
            <a:r>
              <a:rPr lang="ca-ES" altLang="ca-ES" sz="2000" dirty="0">
                <a:solidFill>
                  <a:srgbClr val="993489"/>
                </a:solidFill>
              </a:rPr>
              <a:t> </a:t>
            </a:r>
            <a:r>
              <a:rPr lang="ca-ES" altLang="ca-ES" sz="2000" dirty="0" err="1" smtClean="0">
                <a:solidFill>
                  <a:srgbClr val="993489"/>
                </a:solidFill>
              </a:rPr>
              <a:t>increase</a:t>
            </a:r>
            <a:r>
              <a:rPr lang="ca-ES" altLang="ca-ES" sz="2000" dirty="0" smtClean="0">
                <a:solidFill>
                  <a:srgbClr val="993489"/>
                </a:solidFill>
              </a:rPr>
              <a:t> </a:t>
            </a:r>
            <a:r>
              <a:rPr lang="ca-ES" altLang="ca-ES" sz="2000" dirty="0" err="1" smtClean="0">
                <a:solidFill>
                  <a:srgbClr val="993489"/>
                </a:solidFill>
              </a:rPr>
              <a:t>their</a:t>
            </a:r>
            <a:r>
              <a:rPr lang="ca-ES" altLang="ca-ES" sz="2000" dirty="0" smtClean="0">
                <a:solidFill>
                  <a:srgbClr val="993489"/>
                </a:solidFill>
              </a:rPr>
              <a:t> </a:t>
            </a:r>
            <a:r>
              <a:rPr lang="ca-ES" altLang="ca-ES" sz="2000" dirty="0" err="1" smtClean="0">
                <a:solidFill>
                  <a:srgbClr val="993489"/>
                </a:solidFill>
              </a:rPr>
              <a:t>complexity</a:t>
            </a:r>
            <a:endParaRPr lang="ca-ES" altLang="ca-ES" sz="2000" dirty="0" smtClean="0">
              <a:solidFill>
                <a:srgbClr val="993489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56" y="1556792"/>
            <a:ext cx="9906000" cy="4339722"/>
          </a:xfrm>
          <a:prstGeom prst="rect">
            <a:avLst/>
          </a:prstGeom>
        </p:spPr>
      </p:pic>
      <p:sp>
        <p:nvSpPr>
          <p:cNvPr id="5123" name="Oval 3"/>
          <p:cNvSpPr>
            <a:spLocks noChangeArrowheads="1"/>
          </p:cNvSpPr>
          <p:nvPr/>
        </p:nvSpPr>
        <p:spPr bwMode="auto">
          <a:xfrm>
            <a:off x="4880992" y="4221088"/>
            <a:ext cx="1662565" cy="936625"/>
          </a:xfrm>
          <a:prstGeom prst="ellipse">
            <a:avLst/>
          </a:prstGeom>
          <a:noFill/>
          <a:ln w="57150" algn="ctr">
            <a:solidFill>
              <a:srgbClr val="FFC000"/>
            </a:solidFill>
            <a:round/>
            <a:headEnd/>
            <a:tailEnd/>
          </a:ln>
        </p:spPr>
        <p:txBody>
          <a:bodyPr/>
          <a:lstStyle/>
          <a:p>
            <a:endParaRPr lang="ca-ES" altLang="ca-ES"/>
          </a:p>
        </p:txBody>
      </p:sp>
      <p:sp>
        <p:nvSpPr>
          <p:cNvPr id="5124" name="QuadreDeText 4"/>
          <p:cNvSpPr txBox="1">
            <a:spLocks noChangeArrowheads="1"/>
          </p:cNvSpPr>
          <p:nvPr/>
        </p:nvSpPr>
        <p:spPr bwMode="auto">
          <a:xfrm>
            <a:off x="2457450" y="115888"/>
            <a:ext cx="3587750" cy="769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ca-ES" altLang="ca-ES" sz="4400">
                <a:solidFill>
                  <a:srgbClr val="993489"/>
                </a:solidFill>
              </a:rPr>
              <a:t>ueb.vhir.org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Tema de Offic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Tema de Office">
      <a:majorFont>
        <a:latin typeface="Verdana"/>
        <a:ea typeface="DejaVu Sans"/>
        <a:cs typeface="DejaVu Sans"/>
      </a:majorFont>
      <a:minorFont>
        <a:latin typeface="Verdana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Tema de Offic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ma de Offic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ema d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1554</TotalTime>
  <Words>551</Words>
  <Application>Microsoft Office PowerPoint</Application>
  <PresentationFormat>A4 (210 x 297 mm)</PresentationFormat>
  <Paragraphs>89</Paragraphs>
  <Slides>17</Slides>
  <Notes>10</Notes>
  <HiddenSlides>0</HiddenSlides>
  <MMClips>0</MMClips>
  <ScaleCrop>false</ScaleCrop>
  <HeadingPairs>
    <vt:vector size="6" baseType="variant">
      <vt:variant>
        <vt:lpstr>Tema</vt:lpstr>
      </vt:variant>
      <vt:variant>
        <vt:i4>1</vt:i4>
      </vt:variant>
      <vt:variant>
        <vt:lpstr>Servidores OLE incrustados</vt:lpstr>
      </vt:variant>
      <vt:variant>
        <vt:i4>1</vt:i4>
      </vt:variant>
      <vt:variant>
        <vt:lpstr>Títulos de diapositiva</vt:lpstr>
      </vt:variant>
      <vt:variant>
        <vt:i4>17</vt:i4>
      </vt:variant>
    </vt:vector>
  </HeadingPairs>
  <TitlesOfParts>
    <vt:vector size="19" baseType="lpstr">
      <vt:lpstr>Tema de Office</vt:lpstr>
      <vt:lpstr>Imagen</vt:lpstr>
      <vt:lpstr>Presentación de PowerPoint</vt:lpstr>
      <vt:lpstr>Contingut</vt:lpstr>
      <vt:lpstr>Who are we?</vt:lpstr>
      <vt:lpstr>The GRBIO (http://grbio.upc.edu)</vt:lpstr>
      <vt:lpstr>The UEB (http://ueb.vhir.org)</vt:lpstr>
      <vt:lpstr>Why this course</vt:lpstr>
      <vt:lpstr>As the master said ...</vt:lpstr>
      <vt:lpstr>Objectives</vt:lpstr>
      <vt:lpstr>Presentación de PowerPoint</vt:lpstr>
      <vt:lpstr>Course web access</vt:lpstr>
      <vt:lpstr>Presentación de PowerPoint</vt:lpstr>
      <vt:lpstr>Methodology</vt:lpstr>
      <vt:lpstr>Presentación de PowerPoint</vt:lpstr>
      <vt:lpstr>Presentación de PowerPoint</vt:lpstr>
      <vt:lpstr>Presentación de PowerPoint</vt:lpstr>
      <vt:lpstr>Resources</vt:lpstr>
      <vt:lpstr>Presentación de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Alex Sánchez</dc:creator>
  <cp:lastModifiedBy>alex</cp:lastModifiedBy>
  <cp:revision>106</cp:revision>
  <cp:lastPrinted>2016-02-05T20:49:42Z</cp:lastPrinted>
  <dcterms:created xsi:type="dcterms:W3CDTF">2009-04-14T06:59:48Z</dcterms:created>
  <dcterms:modified xsi:type="dcterms:W3CDTF">2019-09-14T11:59:51Z</dcterms:modified>
</cp:coreProperties>
</file>